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59" r:id="rId6"/>
    <p:sldId id="258" r:id="rId7"/>
    <p:sldId id="267" r:id="rId8"/>
    <p:sldId id="260" r:id="rId9"/>
    <p:sldId id="262" r:id="rId10"/>
    <p:sldId id="263" r:id="rId11"/>
    <p:sldId id="264" r:id="rId12"/>
    <p:sldId id="265" r:id="rId13"/>
    <p:sldId id="266" r:id="rId14"/>
    <p:sldId id="268" r:id="rId15"/>
    <p:sldId id="269" r:id="rId16"/>
    <p:sldId id="261" r:id="rId17"/>
    <p:sldId id="273" r:id="rId18"/>
    <p:sldId id="270"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7" autoAdjust="0"/>
  </p:normalViewPr>
  <p:slideViewPr>
    <p:cSldViewPr>
      <p:cViewPr varScale="1">
        <p:scale>
          <a:sx n="44" d="100"/>
          <a:sy n="44" d="100"/>
        </p:scale>
        <p:origin x="-246" y="-90"/>
      </p:cViewPr>
      <p:guideLst>
        <p:guide orient="horz" pos="2160"/>
        <p:guide pos="2880"/>
      </p:guideLst>
    </p:cSldViewPr>
  </p:slideViewPr>
  <p:outlineViewPr>
    <p:cViewPr>
      <p:scale>
        <a:sx n="33" d="100"/>
        <a:sy n="33" d="100"/>
      </p:scale>
      <p:origin x="0" y="107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E53E68-A22C-430A-9EF4-7E06F094D8BF}" type="datetimeFigureOut">
              <a:rPr lang="en-US" smtClean="0"/>
              <a:pPr/>
              <a:t>11/18/2013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B437C3-7B0A-4713-A93A-C53AF371D3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37C3-7B0A-4713-A93A-C53AF371D3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2E53E68-A22C-430A-9EF4-7E06F094D8BF}" type="datetimeFigureOut">
              <a:rPr lang="en-US" smtClean="0"/>
              <a:pPr/>
              <a:t>11/18/2013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3B437C3-7B0A-4713-A93A-C53AF371D3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B437C3-7B0A-4713-A93A-C53AF371D3F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B437C3-7B0A-4713-A93A-C53AF371D3F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2E53E68-A22C-430A-9EF4-7E06F094D8BF}" type="datetimeFigureOut">
              <a:rPr lang="en-US" smtClean="0"/>
              <a:pPr/>
              <a:t>11/18/2013</a:t>
            </a:fld>
            <a:endParaRPr lang="en-US"/>
          </a:p>
        </p:txBody>
      </p:sp>
      <p:sp>
        <p:nvSpPr>
          <p:cNvPr id="10" name="Slide Number Placeholder 9"/>
          <p:cNvSpPr>
            <a:spLocks noGrp="1"/>
          </p:cNvSpPr>
          <p:nvPr>
            <p:ph type="sldNum" sz="quarter" idx="16"/>
          </p:nvPr>
        </p:nvSpPr>
        <p:spPr/>
        <p:txBody>
          <a:bodyPr rtlCol="0"/>
          <a:lstStyle/>
          <a:p>
            <a:fld id="{D3B437C3-7B0A-4713-A93A-C53AF371D3F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2E53E68-A22C-430A-9EF4-7E06F094D8BF}" type="datetimeFigureOut">
              <a:rPr lang="en-US" smtClean="0"/>
              <a:pPr/>
              <a:t>11/18/2013</a:t>
            </a:fld>
            <a:endParaRPr lang="en-US"/>
          </a:p>
        </p:txBody>
      </p:sp>
      <p:sp>
        <p:nvSpPr>
          <p:cNvPr id="12" name="Slide Number Placeholder 11"/>
          <p:cNvSpPr>
            <a:spLocks noGrp="1"/>
          </p:cNvSpPr>
          <p:nvPr>
            <p:ph type="sldNum" sz="quarter" idx="16"/>
          </p:nvPr>
        </p:nvSpPr>
        <p:spPr/>
        <p:txBody>
          <a:bodyPr rtlCol="0"/>
          <a:lstStyle/>
          <a:p>
            <a:fld id="{D3B437C3-7B0A-4713-A93A-C53AF371D3F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B437C3-7B0A-4713-A93A-C53AF371D3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B437C3-7B0A-4713-A93A-C53AF371D3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2E53E68-A22C-430A-9EF4-7E06F094D8BF}"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B437C3-7B0A-4713-A93A-C53AF371D3F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2E53E68-A22C-430A-9EF4-7E06F094D8BF}" type="datetimeFigureOut">
              <a:rPr lang="en-US" smtClean="0"/>
              <a:pPr/>
              <a:t>11/18/2013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3B437C3-7B0A-4713-A93A-C53AF371D3F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2E53E68-A22C-430A-9EF4-7E06F094D8BF}" type="datetimeFigureOut">
              <a:rPr lang="en-US" smtClean="0"/>
              <a:pPr/>
              <a:t>11/18/2013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B437C3-7B0A-4713-A93A-C53AF371D3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Nervous System</a:t>
            </a:r>
            <a:endParaRPr lang="en-US" dirty="0"/>
          </a:p>
        </p:txBody>
      </p:sp>
      <p:sp>
        <p:nvSpPr>
          <p:cNvPr id="3" name="Subtitle 2"/>
          <p:cNvSpPr>
            <a:spLocks noGrp="1"/>
          </p:cNvSpPr>
          <p:nvPr>
            <p:ph type="subTitle" idx="1"/>
          </p:nvPr>
        </p:nvSpPr>
        <p:spPr/>
        <p:txBody>
          <a:bodyPr/>
          <a:lstStyle/>
          <a:p>
            <a:r>
              <a:rPr lang="en-US" dirty="0" smtClean="0"/>
              <a:t>An 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Oligodendrocytes</a:t>
            </a:r>
            <a:endParaRPr lang="en-US" dirty="0"/>
          </a:p>
        </p:txBody>
      </p:sp>
      <p:sp>
        <p:nvSpPr>
          <p:cNvPr id="3" name="Content Placeholder 2"/>
          <p:cNvSpPr>
            <a:spLocks noGrp="1"/>
          </p:cNvSpPr>
          <p:nvPr>
            <p:ph sz="quarter" idx="1"/>
          </p:nvPr>
        </p:nvSpPr>
        <p:spPr>
          <a:xfrm>
            <a:off x="228600" y="1600200"/>
            <a:ext cx="3581400" cy="4495800"/>
          </a:xfrm>
        </p:spPr>
        <p:txBody>
          <a:bodyPr>
            <a:normAutofit lnSpcReduction="10000"/>
          </a:bodyPr>
          <a:lstStyle/>
          <a:p>
            <a:r>
              <a:rPr lang="en-US" dirty="0" smtClean="0"/>
              <a:t>Wraps around the axon, forming concentric layers of cell membrane</a:t>
            </a:r>
          </a:p>
          <a:p>
            <a:pPr>
              <a:buNone/>
            </a:pPr>
            <a:r>
              <a:rPr lang="en-US" dirty="0" smtClean="0"/>
              <a:t>   called </a:t>
            </a:r>
            <a:r>
              <a:rPr lang="en-US" i="1" dirty="0" smtClean="0"/>
              <a:t>myelin</a:t>
            </a:r>
            <a:r>
              <a:rPr lang="en-US" dirty="0" smtClean="0"/>
              <a:t>.  This wrapping increases the speed at which the action potential travels along the axon.</a:t>
            </a:r>
            <a:endParaRPr lang="en-US" dirty="0"/>
          </a:p>
        </p:txBody>
      </p:sp>
      <p:pic>
        <p:nvPicPr>
          <p:cNvPr id="32770" name="Picture 2" descr="http://blustein.tripod.com/Oligodendrocytes/08-zoom.jpg"/>
          <p:cNvPicPr>
            <a:picLocks noChangeAspect="1" noChangeArrowheads="1"/>
          </p:cNvPicPr>
          <p:nvPr/>
        </p:nvPicPr>
        <p:blipFill>
          <a:blip r:embed="rId2" cstate="print"/>
          <a:srcRect/>
          <a:stretch>
            <a:fillRect/>
          </a:stretch>
        </p:blipFill>
        <p:spPr bwMode="auto">
          <a:xfrm>
            <a:off x="4038600" y="2254250"/>
            <a:ext cx="4419600" cy="46037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Astrocytes</a:t>
            </a:r>
            <a:endParaRPr lang="en-US" dirty="0"/>
          </a:p>
        </p:txBody>
      </p:sp>
      <p:sp>
        <p:nvSpPr>
          <p:cNvPr id="3" name="Content Placeholder 2"/>
          <p:cNvSpPr>
            <a:spLocks noGrp="1"/>
          </p:cNvSpPr>
          <p:nvPr>
            <p:ph sz="quarter" idx="1"/>
          </p:nvPr>
        </p:nvSpPr>
        <p:spPr>
          <a:xfrm>
            <a:off x="612648" y="1600200"/>
            <a:ext cx="8153400" cy="990600"/>
          </a:xfrm>
        </p:spPr>
        <p:txBody>
          <a:bodyPr>
            <a:normAutofit fontScale="85000" lnSpcReduction="10000"/>
          </a:bodyPr>
          <a:lstStyle/>
          <a:p>
            <a:r>
              <a:rPr lang="en-US" dirty="0" err="1" smtClean="0"/>
              <a:t>Astrocytes</a:t>
            </a:r>
            <a:r>
              <a:rPr lang="en-US" dirty="0" smtClean="0"/>
              <a:t> connect blood vessels to the neurons.  They are the largest and most numerous </a:t>
            </a:r>
            <a:r>
              <a:rPr lang="en-US" dirty="0" err="1" smtClean="0"/>
              <a:t>neuroglia</a:t>
            </a:r>
            <a:r>
              <a:rPr lang="en-US" dirty="0" smtClean="0"/>
              <a:t> in the CNS.</a:t>
            </a:r>
            <a:endParaRPr lang="en-US" dirty="0"/>
          </a:p>
        </p:txBody>
      </p:sp>
      <p:pic>
        <p:nvPicPr>
          <p:cNvPr id="33794" name="Picture 2" descr="http://learn.genetics.utah.edu/content/addiction/reward/images/neuronsAstrocyte.jpg"/>
          <p:cNvPicPr>
            <a:picLocks noChangeAspect="1" noChangeArrowheads="1"/>
          </p:cNvPicPr>
          <p:nvPr/>
        </p:nvPicPr>
        <p:blipFill>
          <a:blip r:embed="rId2" cstate="print"/>
          <a:srcRect/>
          <a:stretch>
            <a:fillRect/>
          </a:stretch>
        </p:blipFill>
        <p:spPr bwMode="auto">
          <a:xfrm>
            <a:off x="1371600" y="3048000"/>
            <a:ext cx="7467600" cy="3628270"/>
          </a:xfrm>
          <a:prstGeom prst="rect">
            <a:avLst/>
          </a:prstGeom>
          <a:noFill/>
        </p:spPr>
      </p:pic>
      <p:sp>
        <p:nvSpPr>
          <p:cNvPr id="5" name="TextBox 4"/>
          <p:cNvSpPr txBox="1"/>
          <p:nvPr/>
        </p:nvSpPr>
        <p:spPr>
          <a:xfrm>
            <a:off x="7696200" y="4572000"/>
            <a:ext cx="1066800" cy="830997"/>
          </a:xfrm>
          <a:prstGeom prst="rect">
            <a:avLst/>
          </a:prstGeom>
          <a:noFill/>
        </p:spPr>
        <p:txBody>
          <a:bodyPr wrap="square" rtlCol="0">
            <a:spAutoFit/>
          </a:bodyPr>
          <a:lstStyle/>
          <a:p>
            <a:pPr algn="ctr"/>
            <a:r>
              <a:rPr lang="en-US" sz="1600" dirty="0" smtClean="0"/>
              <a:t>I connect to blood vessels!</a:t>
            </a:r>
            <a:endParaRPr lang="en-US" sz="1600" dirty="0"/>
          </a:p>
        </p:txBody>
      </p:sp>
      <p:sp>
        <p:nvSpPr>
          <p:cNvPr id="7" name="TextBox 6"/>
          <p:cNvSpPr txBox="1"/>
          <p:nvPr/>
        </p:nvSpPr>
        <p:spPr>
          <a:xfrm>
            <a:off x="0" y="2438400"/>
            <a:ext cx="4038600" cy="2400657"/>
          </a:xfrm>
          <a:prstGeom prst="rect">
            <a:avLst/>
          </a:prstGeom>
          <a:noFill/>
        </p:spPr>
        <p:txBody>
          <a:bodyPr wrap="square" rtlCol="0">
            <a:spAutoFit/>
          </a:bodyPr>
          <a:lstStyle/>
          <a:p>
            <a:r>
              <a:rPr lang="en-US" sz="2500" dirty="0" smtClean="0"/>
              <a:t>*They are responsible for:</a:t>
            </a:r>
          </a:p>
          <a:p>
            <a:pPr marL="342900" indent="-342900">
              <a:buAutoNum type="arabicParenBoth"/>
            </a:pPr>
            <a:r>
              <a:rPr lang="en-US" sz="2500" dirty="0" smtClean="0"/>
              <a:t>Maintaining the blood-brain barrier</a:t>
            </a:r>
          </a:p>
          <a:p>
            <a:pPr marL="342900" indent="-342900">
              <a:buAutoNum type="arabicParenBoth"/>
            </a:pPr>
            <a:r>
              <a:rPr lang="en-US" sz="2500" dirty="0" smtClean="0"/>
              <a:t>Repairing damaged neural tissue</a:t>
            </a:r>
          </a:p>
          <a:p>
            <a:pPr marL="342900" indent="-342900">
              <a:buAutoNum type="arabicParenBoth"/>
            </a:pPr>
            <a:r>
              <a:rPr lang="en-US" sz="2500" dirty="0" smtClean="0"/>
              <a:t>Guide neuron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Astrocyte</a:t>
            </a:r>
            <a:endParaRPr lang="en-US" dirty="0"/>
          </a:p>
        </p:txBody>
      </p:sp>
      <p:pic>
        <p:nvPicPr>
          <p:cNvPr id="4" name="Picture 4" descr="http://www.vetmed.vt.edu/education/curriculum/vm8054/Labs/Lab9/IMAGES/ASTROS-2.jpg"/>
          <p:cNvPicPr>
            <a:picLocks noChangeAspect="1" noChangeArrowheads="1"/>
          </p:cNvPicPr>
          <p:nvPr/>
        </p:nvPicPr>
        <p:blipFill>
          <a:blip r:embed="rId2" cstate="print"/>
          <a:srcRect/>
          <a:stretch>
            <a:fillRect/>
          </a:stretch>
        </p:blipFill>
        <p:spPr bwMode="auto">
          <a:xfrm>
            <a:off x="914400" y="1371600"/>
            <a:ext cx="7086600" cy="5314951"/>
          </a:xfrm>
          <a:prstGeom prst="rect">
            <a:avLst/>
          </a:prstGeom>
          <a:noFill/>
        </p:spPr>
      </p:pic>
      <p:sp>
        <p:nvSpPr>
          <p:cNvPr id="5" name="TextBox 4"/>
          <p:cNvSpPr txBox="1"/>
          <p:nvPr/>
        </p:nvSpPr>
        <p:spPr>
          <a:xfrm>
            <a:off x="1524000" y="4648200"/>
            <a:ext cx="1524000" cy="369332"/>
          </a:xfrm>
          <a:prstGeom prst="rect">
            <a:avLst/>
          </a:prstGeom>
          <a:noFill/>
        </p:spPr>
        <p:txBody>
          <a:bodyPr wrap="square" rtlCol="0">
            <a:spAutoFit/>
          </a:bodyPr>
          <a:lstStyle/>
          <a:p>
            <a:r>
              <a:rPr lang="en-US" b="1" dirty="0" smtClean="0">
                <a:solidFill>
                  <a:schemeClr val="bg1"/>
                </a:solidFill>
              </a:rPr>
              <a:t>Blood vessel</a:t>
            </a:r>
            <a:endParaRPr lang="en-US" b="1" dirty="0">
              <a:solidFill>
                <a:schemeClr val="bg1"/>
              </a:solidFill>
            </a:endParaRPr>
          </a:p>
        </p:txBody>
      </p:sp>
      <p:cxnSp>
        <p:nvCxnSpPr>
          <p:cNvPr id="9" name="Straight Arrow Connector 8"/>
          <p:cNvCxnSpPr/>
          <p:nvPr/>
        </p:nvCxnSpPr>
        <p:spPr>
          <a:xfrm rot="5400000" flipH="1" flipV="1">
            <a:off x="2095500" y="4152900"/>
            <a:ext cx="533400" cy="457200"/>
          </a:xfrm>
          <a:prstGeom prst="straightConnector1">
            <a:avLst/>
          </a:prstGeom>
          <a:ln w="28575">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1400" y="2514600"/>
            <a:ext cx="457200" cy="228600"/>
          </a:xfrm>
          <a:prstGeom prst="straightConnector1">
            <a:avLst/>
          </a:prstGeom>
          <a:ln w="28575">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2209800"/>
            <a:ext cx="1371600" cy="369332"/>
          </a:xfrm>
          <a:prstGeom prst="rect">
            <a:avLst/>
          </a:prstGeom>
          <a:noFill/>
        </p:spPr>
        <p:txBody>
          <a:bodyPr wrap="square" rtlCol="0">
            <a:spAutoFit/>
          </a:bodyPr>
          <a:lstStyle/>
          <a:p>
            <a:r>
              <a:rPr lang="en-US" b="1" dirty="0" smtClean="0">
                <a:solidFill>
                  <a:schemeClr val="bg1"/>
                </a:solidFill>
              </a:rPr>
              <a:t>Neuron</a:t>
            </a:r>
            <a:endParaRPr lang="en-US" b="1" dirty="0">
              <a:solidFill>
                <a:schemeClr val="bg1"/>
              </a:solidFill>
            </a:endParaRPr>
          </a:p>
        </p:txBody>
      </p:sp>
      <p:sp>
        <p:nvSpPr>
          <p:cNvPr id="13" name="TextBox 12"/>
          <p:cNvSpPr txBox="1"/>
          <p:nvPr/>
        </p:nvSpPr>
        <p:spPr>
          <a:xfrm>
            <a:off x="5410200" y="1905000"/>
            <a:ext cx="1219200" cy="381000"/>
          </a:xfrm>
          <a:prstGeom prst="rect">
            <a:avLst/>
          </a:prstGeom>
          <a:noFill/>
        </p:spPr>
        <p:txBody>
          <a:bodyPr wrap="square" rtlCol="0">
            <a:spAutoFit/>
          </a:bodyPr>
          <a:lstStyle/>
          <a:p>
            <a:r>
              <a:rPr lang="en-US" b="1" dirty="0" err="1" smtClean="0">
                <a:solidFill>
                  <a:schemeClr val="bg1"/>
                </a:solidFill>
              </a:rPr>
              <a:t>Astrocytes</a:t>
            </a:r>
            <a:endParaRPr lang="en-US" b="1" dirty="0">
              <a:solidFill>
                <a:schemeClr val="bg1"/>
              </a:solidFill>
            </a:endParaRPr>
          </a:p>
        </p:txBody>
      </p:sp>
      <p:cxnSp>
        <p:nvCxnSpPr>
          <p:cNvPr id="14" name="Straight Arrow Connector 13"/>
          <p:cNvCxnSpPr/>
          <p:nvPr/>
        </p:nvCxnSpPr>
        <p:spPr>
          <a:xfrm rot="5400000">
            <a:off x="5353050" y="2495550"/>
            <a:ext cx="647700" cy="228600"/>
          </a:xfrm>
          <a:prstGeom prst="straightConnector1">
            <a:avLst/>
          </a:prstGeom>
          <a:ln w="28575">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rot="10800000">
            <a:off x="4495800" y="2095500"/>
            <a:ext cx="914400" cy="1588"/>
          </a:xfrm>
          <a:prstGeom prst="straightConnector1">
            <a:avLst/>
          </a:prstGeom>
          <a:ln w="28575">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29400" y="2133600"/>
            <a:ext cx="609600" cy="76200"/>
          </a:xfrm>
          <a:prstGeom prst="straightConnector1">
            <a:avLst/>
          </a:prstGeom>
          <a:ln w="28575">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8600" y="4495800"/>
            <a:ext cx="1447800" cy="1200329"/>
          </a:xfrm>
          <a:prstGeom prst="rect">
            <a:avLst/>
          </a:prstGeom>
          <a:noFill/>
        </p:spPr>
        <p:txBody>
          <a:bodyPr wrap="square" rtlCol="0">
            <a:spAutoFit/>
          </a:bodyPr>
          <a:lstStyle/>
          <a:p>
            <a:pPr algn="ctr"/>
            <a:r>
              <a:rPr lang="en-US" b="1" dirty="0" err="1" smtClean="0">
                <a:solidFill>
                  <a:schemeClr val="bg1"/>
                </a:solidFill>
              </a:rPr>
              <a:t>Astrocyte</a:t>
            </a:r>
            <a:r>
              <a:rPr lang="en-US" b="1" dirty="0" smtClean="0">
                <a:solidFill>
                  <a:schemeClr val="bg1"/>
                </a:solidFill>
              </a:rPr>
              <a:t> contacting blood vessel and neuron</a:t>
            </a:r>
            <a:endParaRPr lang="en-US" b="1" dirty="0">
              <a:solidFill>
                <a:schemeClr val="bg1"/>
              </a:solidFill>
            </a:endParaRPr>
          </a:p>
        </p:txBody>
      </p:sp>
      <p:cxnSp>
        <p:nvCxnSpPr>
          <p:cNvPr id="24" name="Straight Arrow Connector 23"/>
          <p:cNvCxnSpPr/>
          <p:nvPr/>
        </p:nvCxnSpPr>
        <p:spPr>
          <a:xfrm rot="5400000" flipH="1" flipV="1">
            <a:off x="4991100" y="3848100"/>
            <a:ext cx="76200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0"/>
          </p:cNvCxnSpPr>
          <p:nvPr/>
        </p:nvCxnSpPr>
        <p:spPr>
          <a:xfrm rot="5400000" flipH="1" flipV="1">
            <a:off x="4286250" y="3829050"/>
            <a:ext cx="1143000" cy="1905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Ependymal</a:t>
            </a:r>
            <a:r>
              <a:rPr lang="en-US" dirty="0" smtClean="0"/>
              <a:t> Cells</a:t>
            </a:r>
            <a:endParaRPr lang="en-US" dirty="0"/>
          </a:p>
        </p:txBody>
      </p:sp>
      <p:sp>
        <p:nvSpPr>
          <p:cNvPr id="3" name="Content Placeholder 2"/>
          <p:cNvSpPr>
            <a:spLocks noGrp="1"/>
          </p:cNvSpPr>
          <p:nvPr>
            <p:ph sz="quarter" idx="1"/>
          </p:nvPr>
        </p:nvSpPr>
        <p:spPr>
          <a:xfrm>
            <a:off x="0" y="1447800"/>
            <a:ext cx="3810000" cy="4724400"/>
          </a:xfrm>
        </p:spPr>
        <p:txBody>
          <a:bodyPr>
            <a:normAutofit lnSpcReduction="10000"/>
          </a:bodyPr>
          <a:lstStyle/>
          <a:p>
            <a:r>
              <a:rPr lang="en-US" dirty="0" err="1" smtClean="0"/>
              <a:t>Ependymal</a:t>
            </a:r>
            <a:r>
              <a:rPr lang="en-US" dirty="0" smtClean="0"/>
              <a:t> cells form a membrane that lines the ventricles (chambers) of the brain and the central canal of the spinal cord.</a:t>
            </a:r>
          </a:p>
          <a:p>
            <a:r>
              <a:rPr lang="en-US" dirty="0" smtClean="0"/>
              <a:t>Assist in producing, circulating, and monitoring of cerebrospinal fluid</a:t>
            </a:r>
            <a:endParaRPr lang="en-US" dirty="0"/>
          </a:p>
        </p:txBody>
      </p:sp>
      <p:pic>
        <p:nvPicPr>
          <p:cNvPr id="34818" name="Picture 2" descr="http://www.northland.cc.mn.us/biology/AP2Online/Nervous/images/ependymal_cells.gif"/>
          <p:cNvPicPr>
            <a:picLocks noChangeAspect="1" noChangeArrowheads="1"/>
          </p:cNvPicPr>
          <p:nvPr/>
        </p:nvPicPr>
        <p:blipFill>
          <a:blip r:embed="rId2" cstate="print"/>
          <a:srcRect/>
          <a:stretch>
            <a:fillRect/>
          </a:stretch>
        </p:blipFill>
        <p:spPr bwMode="auto">
          <a:xfrm>
            <a:off x="5791200" y="0"/>
            <a:ext cx="3124200" cy="4610808"/>
          </a:xfrm>
          <a:prstGeom prst="rect">
            <a:avLst/>
          </a:prstGeom>
          <a:noFill/>
        </p:spPr>
      </p:pic>
      <p:pic>
        <p:nvPicPr>
          <p:cNvPr id="34820" name="Picture 4" descr="http://apbrwww5.apsu.edu/thompsonj/Anatomy%20&amp;%20Physiology/2010/2010%20Exam%20Reviews/Exam%204%20Review/spinal_cord_cs_diagram.jpg"/>
          <p:cNvPicPr>
            <a:picLocks noChangeAspect="1" noChangeArrowheads="1"/>
          </p:cNvPicPr>
          <p:nvPr/>
        </p:nvPicPr>
        <p:blipFill>
          <a:blip r:embed="rId3" cstate="print"/>
          <a:srcRect/>
          <a:stretch>
            <a:fillRect/>
          </a:stretch>
        </p:blipFill>
        <p:spPr bwMode="auto">
          <a:xfrm>
            <a:off x="3657600" y="4059101"/>
            <a:ext cx="3733800" cy="27988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Nervous System</a:t>
            </a:r>
            <a:endParaRPr lang="en-US" dirty="0"/>
          </a:p>
        </p:txBody>
      </p:sp>
      <p:sp>
        <p:nvSpPr>
          <p:cNvPr id="3" name="Content Placeholder 2"/>
          <p:cNvSpPr>
            <a:spLocks noGrp="1"/>
          </p:cNvSpPr>
          <p:nvPr>
            <p:ph sz="quarter" idx="1"/>
          </p:nvPr>
        </p:nvSpPr>
        <p:spPr>
          <a:xfrm>
            <a:off x="228600" y="1600200"/>
            <a:ext cx="3730752" cy="4495800"/>
          </a:xfrm>
        </p:spPr>
        <p:txBody>
          <a:bodyPr/>
          <a:lstStyle/>
          <a:p>
            <a:r>
              <a:rPr lang="en-US" dirty="0" smtClean="0"/>
              <a:t>Includes all of the neural tissue outside the CNS</a:t>
            </a:r>
          </a:p>
          <a:p>
            <a:r>
              <a:rPr lang="en-US" dirty="0" smtClean="0"/>
              <a:t>Delivers sensory information to the CNS and carries motor commands to peripheral tissues and systems</a:t>
            </a:r>
          </a:p>
          <a:p>
            <a:pPr>
              <a:buNone/>
            </a:pPr>
            <a:endParaRPr lang="en-US" dirty="0"/>
          </a:p>
        </p:txBody>
      </p:sp>
      <p:pic>
        <p:nvPicPr>
          <p:cNvPr id="37890" name="Picture 2" descr="http://medicalterms.info/img/uploads/anatomy/peripheral-nervous-system.jpg"/>
          <p:cNvPicPr>
            <a:picLocks noChangeAspect="1" noChangeArrowheads="1"/>
          </p:cNvPicPr>
          <p:nvPr/>
        </p:nvPicPr>
        <p:blipFill>
          <a:blip r:embed="rId2" cstate="print"/>
          <a:srcRect/>
          <a:stretch>
            <a:fillRect/>
          </a:stretch>
        </p:blipFill>
        <p:spPr bwMode="auto">
          <a:xfrm>
            <a:off x="4191000" y="1657349"/>
            <a:ext cx="4953000" cy="52006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Division of the PNS</a:t>
            </a:r>
            <a:endParaRPr lang="en-US" dirty="0"/>
          </a:p>
        </p:txBody>
      </p:sp>
      <p:sp>
        <p:nvSpPr>
          <p:cNvPr id="3" name="Content Placeholder 2"/>
          <p:cNvSpPr>
            <a:spLocks noGrp="1"/>
          </p:cNvSpPr>
          <p:nvPr>
            <p:ph sz="quarter" idx="1"/>
          </p:nvPr>
        </p:nvSpPr>
        <p:spPr>
          <a:xfrm>
            <a:off x="0" y="1600200"/>
            <a:ext cx="4648200" cy="5257800"/>
          </a:xfrm>
        </p:spPr>
        <p:txBody>
          <a:bodyPr>
            <a:normAutofit fontScale="92500"/>
          </a:bodyPr>
          <a:lstStyle/>
          <a:p>
            <a:r>
              <a:rPr lang="en-US" dirty="0" smtClean="0"/>
              <a:t>Two divisions of the PNS:</a:t>
            </a:r>
          </a:p>
          <a:p>
            <a:r>
              <a:rPr lang="en-US" dirty="0" smtClean="0"/>
              <a:t>(1) </a:t>
            </a:r>
            <a:r>
              <a:rPr lang="en-US" i="1" dirty="0" smtClean="0"/>
              <a:t>Afferent division </a:t>
            </a:r>
            <a:r>
              <a:rPr lang="en-US" dirty="0" smtClean="0"/>
              <a:t>– brings sensory information to the CNS from receptors in peripheral tissues and organs</a:t>
            </a:r>
          </a:p>
          <a:p>
            <a:r>
              <a:rPr lang="en-US" dirty="0" smtClean="0"/>
              <a:t>(2) </a:t>
            </a:r>
            <a:r>
              <a:rPr lang="en-US" i="1" dirty="0" smtClean="0"/>
              <a:t>Efferent division </a:t>
            </a:r>
            <a:r>
              <a:rPr lang="en-US" dirty="0" smtClean="0"/>
              <a:t>– carries motor commands from the CNS to the muscles and glands.  Those target organs, that respond by doing something, are called </a:t>
            </a:r>
            <a:r>
              <a:rPr lang="en-US" i="1" dirty="0" smtClean="0"/>
              <a:t>effectors.</a:t>
            </a:r>
            <a:endParaRPr lang="en-US" i="1" dirty="0"/>
          </a:p>
        </p:txBody>
      </p:sp>
      <p:pic>
        <p:nvPicPr>
          <p:cNvPr id="38914" name="Picture 2" descr="http://www.life.umd.edu/classroom/bsci440/higgins/lecture3CNSPNS.gif"/>
          <p:cNvPicPr>
            <a:picLocks noChangeAspect="1" noChangeArrowheads="1"/>
          </p:cNvPicPr>
          <p:nvPr/>
        </p:nvPicPr>
        <p:blipFill>
          <a:blip r:embed="rId2" cstate="print"/>
          <a:srcRect/>
          <a:stretch>
            <a:fillRect/>
          </a:stretch>
        </p:blipFill>
        <p:spPr bwMode="auto">
          <a:xfrm>
            <a:off x="4495800" y="2514600"/>
            <a:ext cx="4819650" cy="29527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Division of the Peripheral Nervous System</a:t>
            </a:r>
            <a:endParaRPr lang="en-US" dirty="0"/>
          </a:p>
        </p:txBody>
      </p:sp>
      <p:sp>
        <p:nvSpPr>
          <p:cNvPr id="3" name="Content Placeholder 2"/>
          <p:cNvSpPr>
            <a:spLocks noGrp="1"/>
          </p:cNvSpPr>
          <p:nvPr>
            <p:ph sz="quarter" idx="1"/>
          </p:nvPr>
        </p:nvSpPr>
        <p:spPr/>
        <p:txBody>
          <a:bodyPr>
            <a:normAutofit fontScale="92500"/>
          </a:bodyPr>
          <a:lstStyle/>
          <a:p>
            <a:r>
              <a:rPr lang="en-US" dirty="0" smtClean="0"/>
              <a:t>Within </a:t>
            </a:r>
            <a:r>
              <a:rPr lang="en-US" smtClean="0"/>
              <a:t>the </a:t>
            </a:r>
            <a:r>
              <a:rPr lang="en-US" smtClean="0"/>
              <a:t>efferent peripheral </a:t>
            </a:r>
            <a:r>
              <a:rPr lang="en-US" dirty="0" smtClean="0"/>
              <a:t>nervous system, there are two more systems responsible for motor functions:</a:t>
            </a:r>
          </a:p>
          <a:p>
            <a:r>
              <a:rPr lang="en-US" dirty="0" smtClean="0"/>
              <a:t>(1) </a:t>
            </a:r>
            <a:r>
              <a:rPr lang="en-US" i="1" dirty="0" smtClean="0"/>
              <a:t>Somatic Nervous System </a:t>
            </a:r>
            <a:r>
              <a:rPr lang="en-US" dirty="0" smtClean="0"/>
              <a:t>– controls skeletal muscle contractions (voluntary) and involuntary skeletal contractions like those seen in reflexes (automatic response – put hand on hot stove, remove it quickly)</a:t>
            </a:r>
          </a:p>
          <a:p>
            <a:r>
              <a:rPr lang="en-US" dirty="0" smtClean="0"/>
              <a:t>(2) </a:t>
            </a:r>
            <a:r>
              <a:rPr lang="en-US" i="1" dirty="0" smtClean="0"/>
              <a:t>Autonomic Nervous System </a:t>
            </a:r>
            <a:r>
              <a:rPr lang="en-US" dirty="0" smtClean="0"/>
              <a:t>– provides automatic regulation of smooth muscles, cardiac muscle, and glands (involuntary)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Neuroglia</a:t>
            </a:r>
            <a:r>
              <a:rPr lang="en-US" dirty="0" smtClean="0"/>
              <a:t> of the Peripheral Nervous System</a:t>
            </a:r>
            <a:endParaRPr lang="en-US" dirty="0"/>
          </a:p>
        </p:txBody>
      </p:sp>
      <p:sp>
        <p:nvSpPr>
          <p:cNvPr id="3" name="Content Placeholder 2"/>
          <p:cNvSpPr>
            <a:spLocks noGrp="1"/>
          </p:cNvSpPr>
          <p:nvPr>
            <p:ph sz="quarter" idx="1"/>
          </p:nvPr>
        </p:nvSpPr>
        <p:spPr>
          <a:xfrm>
            <a:off x="0" y="1600200"/>
            <a:ext cx="5486400" cy="5105400"/>
          </a:xfrm>
        </p:spPr>
        <p:txBody>
          <a:bodyPr>
            <a:normAutofit/>
          </a:bodyPr>
          <a:lstStyle/>
          <a:p>
            <a:r>
              <a:rPr lang="en-US" dirty="0" smtClean="0"/>
              <a:t>Two main types of </a:t>
            </a:r>
            <a:r>
              <a:rPr lang="en-US" dirty="0" err="1" smtClean="0"/>
              <a:t>neuroglia</a:t>
            </a:r>
            <a:r>
              <a:rPr lang="en-US" dirty="0" smtClean="0"/>
              <a:t> involved:</a:t>
            </a:r>
          </a:p>
          <a:p>
            <a:r>
              <a:rPr lang="en-US" dirty="0" smtClean="0"/>
              <a:t>(1) Satellite cells (</a:t>
            </a:r>
            <a:r>
              <a:rPr lang="en-US" dirty="0" err="1" smtClean="0"/>
              <a:t>amphicytes</a:t>
            </a:r>
            <a:r>
              <a:rPr lang="en-US" dirty="0" smtClean="0"/>
              <a:t>) – regulate the environment around the neurons, similar to </a:t>
            </a:r>
            <a:r>
              <a:rPr lang="en-US" dirty="0" err="1" smtClean="0"/>
              <a:t>astrocyte’s</a:t>
            </a:r>
            <a:r>
              <a:rPr lang="en-US" dirty="0" smtClean="0"/>
              <a:t> job</a:t>
            </a:r>
          </a:p>
          <a:p>
            <a:r>
              <a:rPr lang="en-US" dirty="0" smtClean="0"/>
              <a:t>(2) Schwann cells – </a:t>
            </a:r>
            <a:r>
              <a:rPr lang="en-US" dirty="0" err="1" smtClean="0"/>
              <a:t>myelinates</a:t>
            </a:r>
            <a:r>
              <a:rPr lang="en-US" dirty="0" smtClean="0"/>
              <a:t> only one segment of a single axon.  Also engulfs damaged and dying nerve cells.</a:t>
            </a:r>
            <a:endParaRPr lang="en-US" dirty="0"/>
          </a:p>
        </p:txBody>
      </p:sp>
      <p:pic>
        <p:nvPicPr>
          <p:cNvPr id="43012" name="Picture 4" descr="http://www.highlands.edu/academics/divisions/scipe/biology/faculty/harnden/2121/images/neuroglialpns.jpg"/>
          <p:cNvPicPr>
            <a:picLocks noChangeAspect="1" noChangeArrowheads="1"/>
          </p:cNvPicPr>
          <p:nvPr/>
        </p:nvPicPr>
        <p:blipFill>
          <a:blip r:embed="rId2" cstate="print"/>
          <a:srcRect/>
          <a:stretch>
            <a:fillRect/>
          </a:stretch>
        </p:blipFill>
        <p:spPr bwMode="auto">
          <a:xfrm>
            <a:off x="5588770" y="762000"/>
            <a:ext cx="3366172"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VS Gray Matter</a:t>
            </a:r>
            <a:endParaRPr lang="en-US" dirty="0"/>
          </a:p>
        </p:txBody>
      </p:sp>
      <p:sp>
        <p:nvSpPr>
          <p:cNvPr id="3" name="Content Placeholder 2"/>
          <p:cNvSpPr>
            <a:spLocks noGrp="1"/>
          </p:cNvSpPr>
          <p:nvPr>
            <p:ph sz="quarter" idx="1"/>
          </p:nvPr>
        </p:nvSpPr>
        <p:spPr/>
        <p:txBody>
          <a:bodyPr/>
          <a:lstStyle/>
          <a:p>
            <a:r>
              <a:rPr lang="en-US" dirty="0" err="1" smtClean="0"/>
              <a:t>Myelinated</a:t>
            </a:r>
            <a:r>
              <a:rPr lang="en-US" dirty="0" smtClean="0"/>
              <a:t> (white matter) – </a:t>
            </a:r>
            <a:r>
              <a:rPr lang="en-US" dirty="0" err="1" smtClean="0"/>
              <a:t>myeinated</a:t>
            </a:r>
            <a:r>
              <a:rPr lang="en-US" dirty="0" smtClean="0"/>
              <a:t> axons</a:t>
            </a:r>
          </a:p>
          <a:p>
            <a:r>
              <a:rPr lang="en-US" dirty="0" err="1" smtClean="0"/>
              <a:t>Unmyelinated</a:t>
            </a:r>
            <a:r>
              <a:rPr lang="en-US" dirty="0" smtClean="0"/>
              <a:t> (gray matter) – </a:t>
            </a:r>
            <a:r>
              <a:rPr lang="en-US" dirty="0" err="1" smtClean="0"/>
              <a:t>unmyelinated</a:t>
            </a:r>
            <a:r>
              <a:rPr lang="en-US" dirty="0" smtClean="0"/>
              <a:t> axons</a:t>
            </a:r>
            <a:endParaRPr lang="en-US" dirty="0"/>
          </a:p>
        </p:txBody>
      </p:sp>
      <p:pic>
        <p:nvPicPr>
          <p:cNvPr id="39938" name="Picture 2" descr="http://upload.wikimedia.org/wikipedia/commons/0/0c/Human_brain_right_dissected_lateral_view_description.JPG"/>
          <p:cNvPicPr>
            <a:picLocks noChangeAspect="1" noChangeArrowheads="1"/>
          </p:cNvPicPr>
          <p:nvPr/>
        </p:nvPicPr>
        <p:blipFill>
          <a:blip r:embed="rId2" cstate="print"/>
          <a:srcRect/>
          <a:stretch>
            <a:fillRect/>
          </a:stretch>
        </p:blipFill>
        <p:spPr bwMode="auto">
          <a:xfrm>
            <a:off x="1295400" y="2743200"/>
            <a:ext cx="6505965" cy="4114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Neurons - Structure</a:t>
            </a:r>
            <a:endParaRPr lang="en-US" dirty="0"/>
          </a:p>
        </p:txBody>
      </p:sp>
      <p:sp>
        <p:nvSpPr>
          <p:cNvPr id="3" name="Content Placeholder 2"/>
          <p:cNvSpPr>
            <a:spLocks noGrp="1"/>
          </p:cNvSpPr>
          <p:nvPr>
            <p:ph sz="quarter" idx="1"/>
          </p:nvPr>
        </p:nvSpPr>
        <p:spPr>
          <a:xfrm>
            <a:off x="0" y="1447800"/>
            <a:ext cx="6324600" cy="5257800"/>
          </a:xfrm>
        </p:spPr>
        <p:txBody>
          <a:bodyPr>
            <a:noAutofit/>
          </a:bodyPr>
          <a:lstStyle/>
          <a:p>
            <a:r>
              <a:rPr lang="en-US" sz="2800" dirty="0" smtClean="0"/>
              <a:t>Structural Classifications:</a:t>
            </a:r>
          </a:p>
          <a:p>
            <a:r>
              <a:rPr lang="en-US" sz="2800" dirty="0" smtClean="0"/>
              <a:t>(1) </a:t>
            </a:r>
            <a:r>
              <a:rPr lang="en-US" sz="2800" b="1" i="1" dirty="0" err="1" smtClean="0"/>
              <a:t>Anaxonic</a:t>
            </a:r>
            <a:r>
              <a:rPr lang="en-US" sz="2800" b="1" i="1" dirty="0" smtClean="0"/>
              <a:t> neuron </a:t>
            </a:r>
            <a:r>
              <a:rPr lang="en-US" sz="2800" dirty="0" smtClean="0"/>
              <a:t>– have no distinct processes.  Located in the brain and special sense organs.  Function is poorly understood.</a:t>
            </a:r>
          </a:p>
          <a:p>
            <a:r>
              <a:rPr lang="en-US" sz="2800" dirty="0" smtClean="0"/>
              <a:t>(2) </a:t>
            </a:r>
            <a:r>
              <a:rPr lang="en-US" sz="2800" b="1" i="1" dirty="0" smtClean="0"/>
              <a:t>Bipolar neuron </a:t>
            </a:r>
            <a:r>
              <a:rPr lang="en-US" sz="2800" dirty="0" smtClean="0"/>
              <a:t>– have two distinct processes, one dendrite and one axon with cell body between them.  Rare, but found in special sense organs where they relay information about sight, smell, or hearing from receptor cells to neurons.</a:t>
            </a:r>
          </a:p>
        </p:txBody>
      </p:sp>
      <p:pic>
        <p:nvPicPr>
          <p:cNvPr id="45058" name="Picture 2" descr="front"/>
          <p:cNvPicPr>
            <a:picLocks noChangeAspect="1" noChangeArrowheads="1"/>
          </p:cNvPicPr>
          <p:nvPr/>
        </p:nvPicPr>
        <p:blipFill>
          <a:blip r:embed="rId2" cstate="print"/>
          <a:srcRect/>
          <a:stretch>
            <a:fillRect/>
          </a:stretch>
        </p:blipFill>
        <p:spPr bwMode="auto">
          <a:xfrm>
            <a:off x="6019800" y="1143000"/>
            <a:ext cx="2590800" cy="2834135"/>
          </a:xfrm>
          <a:prstGeom prst="rect">
            <a:avLst/>
          </a:prstGeom>
          <a:noFill/>
        </p:spPr>
      </p:pic>
      <p:pic>
        <p:nvPicPr>
          <p:cNvPr id="45060" name="Picture 4" descr="front"/>
          <p:cNvPicPr>
            <a:picLocks noChangeAspect="1" noChangeArrowheads="1"/>
          </p:cNvPicPr>
          <p:nvPr/>
        </p:nvPicPr>
        <p:blipFill>
          <a:blip r:embed="rId3" cstate="print"/>
          <a:srcRect/>
          <a:stretch>
            <a:fillRect/>
          </a:stretch>
        </p:blipFill>
        <p:spPr bwMode="auto">
          <a:xfrm rot="5400000">
            <a:off x="6137075" y="4095154"/>
            <a:ext cx="2971801" cy="25538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Nervous System: Communication</a:t>
            </a:r>
            <a:endParaRPr lang="en-US" dirty="0"/>
          </a:p>
        </p:txBody>
      </p:sp>
      <p:sp>
        <p:nvSpPr>
          <p:cNvPr id="3" name="Content Placeholder 2"/>
          <p:cNvSpPr>
            <a:spLocks noGrp="1"/>
          </p:cNvSpPr>
          <p:nvPr>
            <p:ph sz="quarter" idx="1"/>
          </p:nvPr>
        </p:nvSpPr>
        <p:spPr>
          <a:xfrm>
            <a:off x="228600" y="1447800"/>
            <a:ext cx="8153400" cy="2743200"/>
          </a:xfrm>
        </p:spPr>
        <p:txBody>
          <a:bodyPr>
            <a:normAutofit/>
          </a:bodyPr>
          <a:lstStyle/>
          <a:p>
            <a:r>
              <a:rPr lang="en-US" sz="2500" dirty="0" smtClean="0"/>
              <a:t>Neurons are masses of nerve cells that transmit information</a:t>
            </a:r>
          </a:p>
          <a:p>
            <a:r>
              <a:rPr lang="en-US" sz="2500" dirty="0" smtClean="0"/>
              <a:t>Three main components:</a:t>
            </a:r>
          </a:p>
          <a:p>
            <a:r>
              <a:rPr lang="en-US" sz="2500" dirty="0" smtClean="0"/>
              <a:t>(1) Cell Body – contains the nucleus and two extensions</a:t>
            </a:r>
          </a:p>
          <a:p>
            <a:r>
              <a:rPr lang="en-US" sz="2500" dirty="0" smtClean="0"/>
              <a:t>(2) Dendrites – shorter, more numerous, receive information</a:t>
            </a:r>
          </a:p>
          <a:p>
            <a:r>
              <a:rPr lang="en-US" sz="2500" dirty="0" smtClean="0"/>
              <a:t>(3) Axon – single long “fiber” which conducts impulse away from the cell body, sends information</a:t>
            </a:r>
            <a:endParaRPr lang="en-US" sz="2500" dirty="0"/>
          </a:p>
        </p:txBody>
      </p:sp>
      <p:pic>
        <p:nvPicPr>
          <p:cNvPr id="1026" name="Picture 2" descr="http://www.explorecuriocity.org/Portals/2/article%20images/neuron.jpg"/>
          <p:cNvPicPr>
            <a:picLocks noChangeAspect="1" noChangeArrowheads="1"/>
          </p:cNvPicPr>
          <p:nvPr/>
        </p:nvPicPr>
        <p:blipFill>
          <a:blip r:embed="rId2" cstate="print"/>
          <a:srcRect/>
          <a:stretch>
            <a:fillRect/>
          </a:stretch>
        </p:blipFill>
        <p:spPr bwMode="auto">
          <a:xfrm>
            <a:off x="3810000" y="4071555"/>
            <a:ext cx="5181600" cy="278644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Neurons - Structure</a:t>
            </a:r>
            <a:endParaRPr lang="en-US" dirty="0"/>
          </a:p>
        </p:txBody>
      </p:sp>
      <p:sp>
        <p:nvSpPr>
          <p:cNvPr id="3" name="Content Placeholder 2"/>
          <p:cNvSpPr>
            <a:spLocks noGrp="1"/>
          </p:cNvSpPr>
          <p:nvPr>
            <p:ph sz="quarter" idx="1"/>
          </p:nvPr>
        </p:nvSpPr>
        <p:spPr>
          <a:xfrm>
            <a:off x="0" y="1447800"/>
            <a:ext cx="4419600" cy="5410200"/>
          </a:xfrm>
        </p:spPr>
        <p:txBody>
          <a:bodyPr>
            <a:noAutofit/>
          </a:bodyPr>
          <a:lstStyle/>
          <a:p>
            <a:r>
              <a:rPr lang="en-US" sz="2500" dirty="0" smtClean="0"/>
              <a:t>(3) </a:t>
            </a:r>
            <a:r>
              <a:rPr lang="en-US" sz="2500" b="1" i="1" dirty="0" err="1" smtClean="0"/>
              <a:t>Unipolar</a:t>
            </a:r>
            <a:r>
              <a:rPr lang="en-US" sz="2500" b="1" i="1" dirty="0" smtClean="0"/>
              <a:t> neuron </a:t>
            </a:r>
            <a:r>
              <a:rPr lang="en-US" sz="2500" dirty="0" smtClean="0"/>
              <a:t>– dendrites and axon are fused together and continuous, cell body lays off to one side.  Most sensory neurons of the PNS are </a:t>
            </a:r>
            <a:r>
              <a:rPr lang="en-US" sz="2500" dirty="0" err="1" smtClean="0"/>
              <a:t>unipolar</a:t>
            </a:r>
            <a:r>
              <a:rPr lang="en-US" sz="2500" dirty="0" smtClean="0"/>
              <a:t>.  Very long (a meter or more), longest extend from tips of toes to the spinal cords.</a:t>
            </a:r>
          </a:p>
          <a:p>
            <a:r>
              <a:rPr lang="en-US" sz="2500" dirty="0" smtClean="0"/>
              <a:t>(4) </a:t>
            </a:r>
            <a:r>
              <a:rPr lang="en-US" sz="2500" b="1" i="1" dirty="0" err="1" smtClean="0"/>
              <a:t>Multipolar</a:t>
            </a:r>
            <a:r>
              <a:rPr lang="en-US" sz="2500" b="1" i="1" dirty="0" smtClean="0"/>
              <a:t> neuron </a:t>
            </a:r>
            <a:r>
              <a:rPr lang="en-US" sz="2500" dirty="0" smtClean="0"/>
              <a:t>– two or more dendrites and one axon.  Most common type of neuron in the CNS.  Can also be very long.  </a:t>
            </a:r>
          </a:p>
          <a:p>
            <a:endParaRPr lang="en-US" sz="2500" dirty="0"/>
          </a:p>
        </p:txBody>
      </p:sp>
      <p:pic>
        <p:nvPicPr>
          <p:cNvPr id="44034" name="Picture 2" descr="front"/>
          <p:cNvPicPr>
            <a:picLocks noChangeAspect="1" noChangeArrowheads="1"/>
          </p:cNvPicPr>
          <p:nvPr/>
        </p:nvPicPr>
        <p:blipFill>
          <a:blip r:embed="rId2" cstate="print"/>
          <a:srcRect/>
          <a:stretch>
            <a:fillRect/>
          </a:stretch>
        </p:blipFill>
        <p:spPr bwMode="auto">
          <a:xfrm rot="5400000">
            <a:off x="2977286" y="3194914"/>
            <a:ext cx="5094427" cy="1905000"/>
          </a:xfrm>
          <a:prstGeom prst="rect">
            <a:avLst/>
          </a:prstGeom>
          <a:noFill/>
        </p:spPr>
      </p:pic>
      <p:pic>
        <p:nvPicPr>
          <p:cNvPr id="44036" name="Picture 4" descr="front"/>
          <p:cNvPicPr>
            <a:picLocks noChangeAspect="1" noChangeArrowheads="1"/>
          </p:cNvPicPr>
          <p:nvPr/>
        </p:nvPicPr>
        <p:blipFill>
          <a:blip r:embed="rId3" cstate="print"/>
          <a:srcRect/>
          <a:stretch>
            <a:fillRect/>
          </a:stretch>
        </p:blipFill>
        <p:spPr bwMode="auto">
          <a:xfrm rot="5400000">
            <a:off x="5273163" y="2987163"/>
            <a:ext cx="5237013" cy="250466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Neurons - Functional</a:t>
            </a:r>
            <a:endParaRPr lang="en-US" dirty="0"/>
          </a:p>
        </p:txBody>
      </p:sp>
      <p:sp>
        <p:nvSpPr>
          <p:cNvPr id="3" name="Content Placeholder 2"/>
          <p:cNvSpPr>
            <a:spLocks noGrp="1"/>
          </p:cNvSpPr>
          <p:nvPr>
            <p:ph sz="quarter" idx="1"/>
          </p:nvPr>
        </p:nvSpPr>
        <p:spPr/>
        <p:txBody>
          <a:bodyPr/>
          <a:lstStyle/>
          <a:p>
            <a:r>
              <a:rPr lang="en-US" dirty="0" smtClean="0"/>
              <a:t>Three types of Functional Classification:</a:t>
            </a:r>
          </a:p>
          <a:p>
            <a:r>
              <a:rPr lang="en-US" dirty="0" smtClean="0"/>
              <a:t>(1) Sensory neurons</a:t>
            </a:r>
          </a:p>
          <a:p>
            <a:r>
              <a:rPr lang="en-US" dirty="0" smtClean="0"/>
              <a:t>(2) Motor neurons</a:t>
            </a:r>
          </a:p>
          <a:p>
            <a:r>
              <a:rPr lang="en-US" dirty="0" smtClean="0"/>
              <a:t>(3) </a:t>
            </a:r>
            <a:r>
              <a:rPr lang="en-US" dirty="0" err="1" smtClean="0"/>
              <a:t>Interneurons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en-US" b="1" dirty="0" smtClean="0"/>
              <a:t>Sensory Neurons </a:t>
            </a:r>
            <a:r>
              <a:rPr lang="en-US" dirty="0" smtClean="0"/>
              <a:t>– Afferent neurons that make up the afferent component of the PNS; deliver information from sensory receptors to the CNS.</a:t>
            </a:r>
          </a:p>
          <a:p>
            <a:r>
              <a:rPr lang="en-US" dirty="0" smtClean="0"/>
              <a:t>(1) </a:t>
            </a:r>
            <a:r>
              <a:rPr lang="en-US" b="1" i="1" dirty="0" err="1" smtClean="0"/>
              <a:t>Exteroceptors</a:t>
            </a:r>
            <a:r>
              <a:rPr lang="en-US" dirty="0" smtClean="0"/>
              <a:t> – provide information about the external environment (touch, temperature, pressure, sight, smell, hearing)</a:t>
            </a:r>
          </a:p>
          <a:p>
            <a:r>
              <a:rPr lang="en-US" dirty="0" smtClean="0"/>
              <a:t>(2) </a:t>
            </a:r>
            <a:r>
              <a:rPr lang="en-US" b="1" i="1" dirty="0" err="1" smtClean="0"/>
              <a:t>Proprioceptors</a:t>
            </a:r>
            <a:r>
              <a:rPr lang="en-US" b="1" i="1" dirty="0" smtClean="0"/>
              <a:t> </a:t>
            </a:r>
            <a:r>
              <a:rPr lang="en-US" dirty="0" smtClean="0"/>
              <a:t>– monitor the position and movement of skeletal muscles and joints</a:t>
            </a:r>
          </a:p>
          <a:p>
            <a:r>
              <a:rPr lang="en-US" dirty="0" smtClean="0"/>
              <a:t>(3) </a:t>
            </a:r>
            <a:r>
              <a:rPr lang="en-US" b="1" i="1" dirty="0" err="1" smtClean="0"/>
              <a:t>Interoceptors</a:t>
            </a:r>
            <a:r>
              <a:rPr lang="en-US" b="1" i="1" dirty="0" smtClean="0"/>
              <a:t> </a:t>
            </a:r>
            <a:r>
              <a:rPr lang="en-US" dirty="0" smtClean="0"/>
              <a:t>– Monitor internal environment and provide sensations of taste, deep pressure, and pain</a:t>
            </a:r>
            <a:endParaRPr lang="en-US" dirty="0"/>
          </a:p>
        </p:txBody>
      </p:sp>
      <p:sp>
        <p:nvSpPr>
          <p:cNvPr id="4" name="Title 1"/>
          <p:cNvSpPr>
            <a:spLocks noGrp="1"/>
          </p:cNvSpPr>
          <p:nvPr>
            <p:ph type="title"/>
          </p:nvPr>
        </p:nvSpPr>
        <p:spPr/>
        <p:txBody>
          <a:bodyPr>
            <a:normAutofit fontScale="90000"/>
          </a:bodyPr>
          <a:lstStyle/>
          <a:p>
            <a:r>
              <a:rPr lang="en-US" dirty="0" smtClean="0"/>
              <a:t>Classification of Neurons - Functional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029200"/>
          </a:xfrm>
        </p:spPr>
        <p:txBody>
          <a:bodyPr>
            <a:normAutofit/>
          </a:bodyPr>
          <a:lstStyle/>
          <a:p>
            <a:r>
              <a:rPr lang="en-US" b="1" dirty="0" smtClean="0"/>
              <a:t>Motor Neurons </a:t>
            </a:r>
            <a:r>
              <a:rPr lang="en-US" dirty="0" smtClean="0"/>
              <a:t>– Efferent neurons that make up efferent component of the PNS; carry instructions from the CNS to the peripheral effectors.</a:t>
            </a:r>
          </a:p>
          <a:p>
            <a:r>
              <a:rPr lang="en-US" dirty="0" smtClean="0"/>
              <a:t>(1) </a:t>
            </a:r>
            <a:r>
              <a:rPr lang="en-US" b="1" i="1" dirty="0" smtClean="0"/>
              <a:t>Somatic motor neurons </a:t>
            </a:r>
            <a:r>
              <a:rPr lang="en-US" dirty="0" smtClean="0"/>
              <a:t>– innervate skeletal muscle (conscious control – Somatic Nervous System)</a:t>
            </a:r>
          </a:p>
          <a:p>
            <a:r>
              <a:rPr lang="en-US" dirty="0" smtClean="0"/>
              <a:t>(2) </a:t>
            </a:r>
            <a:r>
              <a:rPr lang="en-US" b="1" i="1" dirty="0" smtClean="0"/>
              <a:t>Visceral motor neurons </a:t>
            </a:r>
            <a:r>
              <a:rPr lang="en-US" dirty="0" smtClean="0"/>
              <a:t>– innervate all peripheral effectors except muscle (Autonomic Nervous System)  </a:t>
            </a:r>
          </a:p>
        </p:txBody>
      </p:sp>
      <p:sp>
        <p:nvSpPr>
          <p:cNvPr id="4" name="Title 1"/>
          <p:cNvSpPr>
            <a:spLocks noGrp="1"/>
          </p:cNvSpPr>
          <p:nvPr>
            <p:ph type="title"/>
          </p:nvPr>
        </p:nvSpPr>
        <p:spPr/>
        <p:txBody>
          <a:bodyPr>
            <a:normAutofit fontScale="90000"/>
          </a:bodyPr>
          <a:lstStyle/>
          <a:p>
            <a:r>
              <a:rPr lang="en-US" dirty="0" smtClean="0"/>
              <a:t>Classification of Neurons - Functional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Classification of Neurons - Functional</a:t>
            </a:r>
            <a:endParaRPr lang="en-US" dirty="0"/>
          </a:p>
        </p:txBody>
      </p:sp>
      <p:sp>
        <p:nvSpPr>
          <p:cNvPr id="5" name="Title 1"/>
          <p:cNvSpPr>
            <a:spLocks noGrp="1"/>
          </p:cNvSpPr>
          <p:nvPr>
            <p:ph sz="quarter" idx="1"/>
          </p:nvPr>
        </p:nvSpPr>
        <p:spPr>
          <a:xfrm>
            <a:off x="0" y="1600200"/>
            <a:ext cx="3810000" cy="5257800"/>
          </a:xfrm>
        </p:spPr>
        <p:txBody>
          <a:bodyPr>
            <a:normAutofit fontScale="97500"/>
          </a:bodyPr>
          <a:lstStyle/>
          <a:p>
            <a:r>
              <a:rPr lang="en-US" b="1" dirty="0" err="1" smtClean="0"/>
              <a:t>Interneurons</a:t>
            </a:r>
            <a:r>
              <a:rPr lang="en-US" dirty="0" smtClean="0"/>
              <a:t> – Most located in brain and spinal cord.  Responsible for distribution of sensory information and the coordination of muscle activity.  Also involved in higher functions, such as memory, planning, and learning.</a:t>
            </a:r>
            <a:endParaRPr lang="en-US" dirty="0"/>
          </a:p>
        </p:txBody>
      </p:sp>
      <p:pic>
        <p:nvPicPr>
          <p:cNvPr id="46082" name="Picture 2" descr="http://denisezannino.files.wordpress.com/2013/02/interneuron.jpg"/>
          <p:cNvPicPr>
            <a:picLocks noChangeAspect="1" noChangeArrowheads="1"/>
          </p:cNvPicPr>
          <p:nvPr/>
        </p:nvPicPr>
        <p:blipFill>
          <a:blip r:embed="rId2" cstate="print"/>
          <a:srcRect/>
          <a:stretch>
            <a:fillRect/>
          </a:stretch>
        </p:blipFill>
        <p:spPr bwMode="auto">
          <a:xfrm>
            <a:off x="3810000" y="2209800"/>
            <a:ext cx="5334000" cy="37836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 The Synapse</a:t>
            </a:r>
            <a:endParaRPr lang="en-US" dirty="0"/>
          </a:p>
        </p:txBody>
      </p:sp>
      <p:sp>
        <p:nvSpPr>
          <p:cNvPr id="3" name="Content Placeholder 2"/>
          <p:cNvSpPr>
            <a:spLocks noGrp="1"/>
          </p:cNvSpPr>
          <p:nvPr>
            <p:ph sz="quarter" idx="1"/>
          </p:nvPr>
        </p:nvSpPr>
        <p:spPr>
          <a:xfrm>
            <a:off x="152400" y="1600200"/>
            <a:ext cx="4953000" cy="5105400"/>
          </a:xfrm>
        </p:spPr>
        <p:txBody>
          <a:bodyPr>
            <a:normAutofit lnSpcReduction="10000"/>
          </a:bodyPr>
          <a:lstStyle/>
          <a:p>
            <a:r>
              <a:rPr lang="en-US" dirty="0" smtClean="0"/>
              <a:t>Each synaptic terminal is part of a </a:t>
            </a:r>
            <a:r>
              <a:rPr lang="en-US" b="1" i="1" dirty="0" smtClean="0"/>
              <a:t>synapse</a:t>
            </a:r>
            <a:r>
              <a:rPr lang="en-US" dirty="0" smtClean="0"/>
              <a:t>, a specialized site where the neuron communicates with another cell.</a:t>
            </a:r>
          </a:p>
          <a:p>
            <a:r>
              <a:rPr lang="en-US" dirty="0" smtClean="0"/>
              <a:t>Two cells meet at every synapse: </a:t>
            </a:r>
          </a:p>
          <a:p>
            <a:r>
              <a:rPr lang="en-US" dirty="0" smtClean="0"/>
              <a:t>1) </a:t>
            </a:r>
            <a:r>
              <a:rPr lang="en-US" dirty="0" err="1" smtClean="0"/>
              <a:t>presynaptic</a:t>
            </a:r>
            <a:r>
              <a:rPr lang="en-US" dirty="0" smtClean="0"/>
              <a:t> cell – sends the message</a:t>
            </a:r>
          </a:p>
          <a:p>
            <a:r>
              <a:rPr lang="en-US" dirty="0" smtClean="0"/>
              <a:t>2) postsynaptic cell – receives the message</a:t>
            </a:r>
          </a:p>
          <a:p>
            <a:endParaRPr lang="en-US" dirty="0"/>
          </a:p>
        </p:txBody>
      </p:sp>
      <p:pic>
        <p:nvPicPr>
          <p:cNvPr id="40962" name="Picture 2" descr="http://images.yourdictionary.com/images/science/ASsynaps.jpg"/>
          <p:cNvPicPr>
            <a:picLocks noChangeAspect="1" noChangeArrowheads="1"/>
          </p:cNvPicPr>
          <p:nvPr/>
        </p:nvPicPr>
        <p:blipFill>
          <a:blip r:embed="rId2" cstate="print"/>
          <a:srcRect/>
          <a:stretch>
            <a:fillRect/>
          </a:stretch>
        </p:blipFill>
        <p:spPr bwMode="auto">
          <a:xfrm>
            <a:off x="5334000" y="2017500"/>
            <a:ext cx="3810000" cy="3697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 The Synapse</a:t>
            </a:r>
            <a:endParaRPr lang="en-US" dirty="0"/>
          </a:p>
        </p:txBody>
      </p:sp>
      <p:sp>
        <p:nvSpPr>
          <p:cNvPr id="3" name="Content Placeholder 2"/>
          <p:cNvSpPr>
            <a:spLocks noGrp="1"/>
          </p:cNvSpPr>
          <p:nvPr>
            <p:ph sz="quarter" idx="1"/>
          </p:nvPr>
        </p:nvSpPr>
        <p:spPr>
          <a:xfrm>
            <a:off x="0" y="1600200"/>
            <a:ext cx="4724400" cy="5029200"/>
          </a:xfrm>
        </p:spPr>
        <p:txBody>
          <a:bodyPr>
            <a:normAutofit/>
          </a:bodyPr>
          <a:lstStyle/>
          <a:p>
            <a:r>
              <a:rPr lang="en-US" dirty="0" smtClean="0"/>
              <a:t>Communication between cells at the synapse occurs by releasing chemicals called </a:t>
            </a:r>
            <a:r>
              <a:rPr lang="en-US" b="1" i="1" dirty="0" smtClean="0"/>
              <a:t>neurotransmitters.</a:t>
            </a:r>
            <a:r>
              <a:rPr lang="en-US" dirty="0" smtClean="0"/>
              <a:t>  Neurotransmitters are packaged in vesicles, and are released by the </a:t>
            </a:r>
            <a:r>
              <a:rPr lang="en-US" dirty="0" err="1" smtClean="0"/>
              <a:t>presynaptic</a:t>
            </a:r>
            <a:r>
              <a:rPr lang="en-US" dirty="0" smtClean="0"/>
              <a:t> cell (neuron) and received by the postsynaptic cell (neuron, muscle, gland).</a:t>
            </a:r>
            <a:endParaRPr lang="en-US" b="1" i="1" dirty="0"/>
          </a:p>
        </p:txBody>
      </p:sp>
      <p:pic>
        <p:nvPicPr>
          <p:cNvPr id="41986" name="Picture 2" descr="http://images.yourdictionary.com/images/science/ASsynaps.jpg"/>
          <p:cNvPicPr>
            <a:picLocks noChangeAspect="1" noChangeArrowheads="1"/>
          </p:cNvPicPr>
          <p:nvPr/>
        </p:nvPicPr>
        <p:blipFill>
          <a:blip r:embed="rId2" cstate="print"/>
          <a:srcRect/>
          <a:stretch>
            <a:fillRect/>
          </a:stretch>
        </p:blipFill>
        <p:spPr bwMode="auto">
          <a:xfrm>
            <a:off x="4343400" y="1600200"/>
            <a:ext cx="4610100" cy="46958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Three Basic Functions of the Nervous System</a:t>
            </a:r>
            <a:endParaRPr lang="en-US" dirty="0"/>
          </a:p>
        </p:txBody>
      </p:sp>
      <p:sp>
        <p:nvSpPr>
          <p:cNvPr id="3" name="Content Placeholder 2"/>
          <p:cNvSpPr>
            <a:spLocks noGrp="1"/>
          </p:cNvSpPr>
          <p:nvPr>
            <p:ph sz="quarter" idx="1"/>
          </p:nvPr>
        </p:nvSpPr>
        <p:spPr>
          <a:xfrm>
            <a:off x="612648" y="1600200"/>
            <a:ext cx="8153400" cy="2286000"/>
          </a:xfrm>
        </p:spPr>
        <p:txBody>
          <a:bodyPr/>
          <a:lstStyle/>
          <a:p>
            <a:r>
              <a:rPr lang="en-US" dirty="0" smtClean="0"/>
              <a:t>(1) Sensory – gathers information</a:t>
            </a:r>
          </a:p>
          <a:p>
            <a:r>
              <a:rPr lang="en-US" dirty="0" smtClean="0"/>
              <a:t>(2) Integrative – information is brought together</a:t>
            </a:r>
          </a:p>
          <a:p>
            <a:r>
              <a:rPr lang="en-US" dirty="0" smtClean="0"/>
              <a:t>(3) Motor – responds to signals to maintain homeostasis</a:t>
            </a:r>
            <a:endParaRPr lang="en-US" dirty="0"/>
          </a:p>
        </p:txBody>
      </p:sp>
      <p:pic>
        <p:nvPicPr>
          <p:cNvPr id="28674" name="Picture 2" descr="http://o.quizlet.com/vBHqgG8J6ZH28zQmpvifsg.jpg"/>
          <p:cNvPicPr>
            <a:picLocks noChangeAspect="1" noChangeArrowheads="1"/>
          </p:cNvPicPr>
          <p:nvPr/>
        </p:nvPicPr>
        <p:blipFill>
          <a:blip r:embed="rId2" cstate="print"/>
          <a:srcRect/>
          <a:stretch>
            <a:fillRect/>
          </a:stretch>
        </p:blipFill>
        <p:spPr bwMode="auto">
          <a:xfrm>
            <a:off x="3216170" y="3276600"/>
            <a:ext cx="5927830"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the Nervous System</a:t>
            </a:r>
            <a:endParaRPr lang="en-US" dirty="0"/>
          </a:p>
        </p:txBody>
      </p:sp>
      <p:sp>
        <p:nvSpPr>
          <p:cNvPr id="3" name="Content Placeholder 2"/>
          <p:cNvSpPr>
            <a:spLocks noGrp="1"/>
          </p:cNvSpPr>
          <p:nvPr>
            <p:ph sz="quarter" idx="1"/>
          </p:nvPr>
        </p:nvSpPr>
        <p:spPr>
          <a:xfrm>
            <a:off x="0" y="1600200"/>
            <a:ext cx="4876800" cy="5257800"/>
          </a:xfrm>
        </p:spPr>
        <p:txBody>
          <a:bodyPr>
            <a:normAutofit lnSpcReduction="10000"/>
          </a:bodyPr>
          <a:lstStyle/>
          <a:p>
            <a:r>
              <a:rPr lang="en-US" dirty="0" smtClean="0"/>
              <a:t>There are two divisions of the nervous system:</a:t>
            </a:r>
          </a:p>
          <a:p>
            <a:r>
              <a:rPr lang="en-US" dirty="0" smtClean="0"/>
              <a:t>(1) Central Nervous System (CNS) – includes brain and spinal cord</a:t>
            </a:r>
          </a:p>
          <a:p>
            <a:r>
              <a:rPr lang="en-US" dirty="0" smtClean="0"/>
              <a:t>(2) Peripheral Nervous System (PNS) – includes nerves of the body</a:t>
            </a:r>
          </a:p>
          <a:p>
            <a:r>
              <a:rPr lang="en-US" dirty="0" smtClean="0"/>
              <a:t>Includes 31 pairs of spinal nerves</a:t>
            </a:r>
          </a:p>
          <a:p>
            <a:r>
              <a:rPr lang="en-US" dirty="0" smtClean="0"/>
              <a:t>12 pairs of cranial nerves</a:t>
            </a:r>
            <a:endParaRPr lang="en-US" dirty="0"/>
          </a:p>
        </p:txBody>
      </p:sp>
      <p:pic>
        <p:nvPicPr>
          <p:cNvPr id="27650" name="Picture 2" descr="http://www.drmitchdc.com/wp-content/uploads/2010/09/nervous_system.jpg"/>
          <p:cNvPicPr>
            <a:picLocks noChangeAspect="1" noChangeArrowheads="1"/>
          </p:cNvPicPr>
          <p:nvPr/>
        </p:nvPicPr>
        <p:blipFill>
          <a:blip r:embed="rId2" cstate="print"/>
          <a:srcRect/>
          <a:stretch>
            <a:fillRect/>
          </a:stretch>
        </p:blipFill>
        <p:spPr bwMode="auto">
          <a:xfrm>
            <a:off x="4495801" y="2043184"/>
            <a:ext cx="4648200" cy="38718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 (CNS)</a:t>
            </a:r>
            <a:endParaRPr lang="en-US" dirty="0"/>
          </a:p>
        </p:txBody>
      </p:sp>
      <p:sp>
        <p:nvSpPr>
          <p:cNvPr id="3" name="Content Placeholder 2"/>
          <p:cNvSpPr>
            <a:spLocks noGrp="1"/>
          </p:cNvSpPr>
          <p:nvPr>
            <p:ph sz="quarter" idx="1"/>
          </p:nvPr>
        </p:nvSpPr>
        <p:spPr>
          <a:xfrm>
            <a:off x="0" y="1600200"/>
            <a:ext cx="5410200" cy="5029200"/>
          </a:xfrm>
        </p:spPr>
        <p:txBody>
          <a:bodyPr/>
          <a:lstStyle/>
          <a:p>
            <a:r>
              <a:rPr lang="en-US" dirty="0" smtClean="0"/>
              <a:t>Responsible for integrating, processing, and coordinating sensory data and motor commands</a:t>
            </a:r>
          </a:p>
          <a:p>
            <a:r>
              <a:rPr lang="en-US" dirty="0" smtClean="0"/>
              <a:t>Sensory data convey information about conditions outside or inside your body.</a:t>
            </a:r>
          </a:p>
          <a:p>
            <a:r>
              <a:rPr lang="en-US" dirty="0" smtClean="0"/>
              <a:t>Motor commands control or adjust the activities of peripheral organs, like the skeletal muscles.</a:t>
            </a:r>
            <a:endParaRPr lang="en-US" dirty="0"/>
          </a:p>
        </p:txBody>
      </p:sp>
      <p:pic>
        <p:nvPicPr>
          <p:cNvPr id="36866" name="Picture 2" descr="http://www.faqs.org/health/images/uchr_02_img0126.jpg"/>
          <p:cNvPicPr>
            <a:picLocks noChangeAspect="1" noChangeArrowheads="1"/>
          </p:cNvPicPr>
          <p:nvPr/>
        </p:nvPicPr>
        <p:blipFill>
          <a:blip r:embed="rId2" cstate="print"/>
          <a:srcRect/>
          <a:stretch>
            <a:fillRect/>
          </a:stretch>
        </p:blipFill>
        <p:spPr bwMode="auto">
          <a:xfrm>
            <a:off x="5486400" y="1631731"/>
            <a:ext cx="3657600" cy="47296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CNS </a:t>
            </a:r>
            <a:r>
              <a:rPr lang="en-US" dirty="0" err="1" smtClean="0"/>
              <a:t>Neuroglial</a:t>
            </a:r>
            <a:r>
              <a:rPr lang="en-US" dirty="0" smtClean="0"/>
              <a:t> Cells</a:t>
            </a:r>
            <a:endParaRPr lang="en-US" dirty="0"/>
          </a:p>
        </p:txBody>
      </p:sp>
      <p:sp>
        <p:nvSpPr>
          <p:cNvPr id="3" name="Content Placeholder 2"/>
          <p:cNvSpPr>
            <a:spLocks noGrp="1"/>
          </p:cNvSpPr>
          <p:nvPr>
            <p:ph sz="quarter" idx="1"/>
          </p:nvPr>
        </p:nvSpPr>
        <p:spPr/>
        <p:txBody>
          <a:bodyPr/>
          <a:lstStyle/>
          <a:p>
            <a:r>
              <a:rPr lang="en-US" dirty="0" smtClean="0"/>
              <a:t>Function as support cells for the neurons</a:t>
            </a:r>
          </a:p>
          <a:p>
            <a:r>
              <a:rPr lang="en-US" dirty="0" smtClean="0"/>
              <a:t>Four main types of </a:t>
            </a:r>
            <a:r>
              <a:rPr lang="en-US" dirty="0" err="1" smtClean="0"/>
              <a:t>neuroglial</a:t>
            </a:r>
            <a:r>
              <a:rPr lang="en-US" dirty="0" smtClean="0"/>
              <a:t> cells found in the CNS:</a:t>
            </a:r>
          </a:p>
          <a:p>
            <a:r>
              <a:rPr lang="en-US" dirty="0" smtClean="0"/>
              <a:t>(1) </a:t>
            </a:r>
            <a:r>
              <a:rPr lang="en-US" dirty="0" err="1" smtClean="0"/>
              <a:t>Microglial</a:t>
            </a:r>
            <a:r>
              <a:rPr lang="en-US" dirty="0" smtClean="0"/>
              <a:t> cells</a:t>
            </a:r>
          </a:p>
          <a:p>
            <a:r>
              <a:rPr lang="en-US" dirty="0" smtClean="0"/>
              <a:t>(2) </a:t>
            </a:r>
            <a:r>
              <a:rPr lang="en-US" dirty="0" err="1" smtClean="0"/>
              <a:t>Oligodendrocytes</a:t>
            </a:r>
            <a:endParaRPr lang="en-US" dirty="0" smtClean="0"/>
          </a:p>
          <a:p>
            <a:r>
              <a:rPr lang="en-US" dirty="0" smtClean="0"/>
              <a:t>(3) </a:t>
            </a:r>
            <a:r>
              <a:rPr lang="en-US" dirty="0" err="1" smtClean="0"/>
              <a:t>Astrocytes</a:t>
            </a:r>
            <a:endParaRPr lang="en-US" dirty="0" smtClean="0"/>
          </a:p>
          <a:p>
            <a:r>
              <a:rPr lang="en-US" dirty="0" smtClean="0"/>
              <a:t>(4) </a:t>
            </a:r>
            <a:r>
              <a:rPr lang="en-US" dirty="0" err="1" smtClean="0"/>
              <a:t>Ependymal</a:t>
            </a:r>
            <a:r>
              <a:rPr lang="en-US" dirty="0" smtClean="0"/>
              <a:t> Cells</a:t>
            </a:r>
          </a:p>
          <a:p>
            <a:pPr>
              <a:buNone/>
            </a:pPr>
            <a:endParaRPr lang="en-US" dirty="0"/>
          </a:p>
        </p:txBody>
      </p:sp>
      <p:pic>
        <p:nvPicPr>
          <p:cNvPr id="29700" name="Picture 4" descr="http://image.tutorvista.com/content/feed/tvcs/neuroglia_of_CNS.gif"/>
          <p:cNvPicPr>
            <a:picLocks noChangeAspect="1" noChangeArrowheads="1"/>
          </p:cNvPicPr>
          <p:nvPr/>
        </p:nvPicPr>
        <p:blipFill>
          <a:blip r:embed="rId2" cstate="print"/>
          <a:srcRect/>
          <a:stretch>
            <a:fillRect/>
          </a:stretch>
        </p:blipFill>
        <p:spPr bwMode="auto">
          <a:xfrm>
            <a:off x="4876800" y="2656113"/>
            <a:ext cx="4038600" cy="42018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Microglial</a:t>
            </a:r>
            <a:r>
              <a:rPr lang="en-US" dirty="0" smtClean="0"/>
              <a:t> Cells </a:t>
            </a:r>
            <a:endParaRPr lang="en-US" dirty="0"/>
          </a:p>
        </p:txBody>
      </p:sp>
      <p:sp>
        <p:nvSpPr>
          <p:cNvPr id="3" name="Content Placeholder 2"/>
          <p:cNvSpPr>
            <a:spLocks noGrp="1"/>
          </p:cNvSpPr>
          <p:nvPr>
            <p:ph sz="quarter" idx="1"/>
          </p:nvPr>
        </p:nvSpPr>
        <p:spPr/>
        <p:txBody>
          <a:bodyPr/>
          <a:lstStyle/>
          <a:p>
            <a:r>
              <a:rPr lang="en-US" dirty="0" smtClean="0"/>
              <a:t>Found scattered throughout the nervous system.  Least numerous and smallest </a:t>
            </a:r>
            <a:r>
              <a:rPr lang="en-US" dirty="0" err="1" smtClean="0"/>
              <a:t>neuroglia</a:t>
            </a:r>
            <a:r>
              <a:rPr lang="en-US" dirty="0" smtClean="0"/>
              <a:t> in the CNS.    Function to digest debris or bacteria</a:t>
            </a:r>
            <a:endParaRPr lang="en-US" dirty="0"/>
          </a:p>
        </p:txBody>
      </p:sp>
      <p:pic>
        <p:nvPicPr>
          <p:cNvPr id="31748" name="Picture 4" descr="http://1.bp.blogspot.com/-Uj3U_Lpdza4/UiAzlAwgqoI/AAAAAAAADjc/tvv4RkosyZw/s1600/microglia+beneficial+diagram.jpg"/>
          <p:cNvPicPr>
            <a:picLocks noChangeAspect="1" noChangeArrowheads="1"/>
          </p:cNvPicPr>
          <p:nvPr/>
        </p:nvPicPr>
        <p:blipFill>
          <a:blip r:embed="rId2" cstate="print"/>
          <a:srcRect/>
          <a:stretch>
            <a:fillRect/>
          </a:stretch>
        </p:blipFill>
        <p:spPr bwMode="auto">
          <a:xfrm>
            <a:off x="228600" y="2971800"/>
            <a:ext cx="4342975" cy="3657600"/>
          </a:xfrm>
          <a:prstGeom prst="rect">
            <a:avLst/>
          </a:prstGeom>
          <a:noFill/>
        </p:spPr>
      </p:pic>
      <p:sp>
        <p:nvSpPr>
          <p:cNvPr id="6" name="TextBox 5"/>
          <p:cNvSpPr txBox="1"/>
          <p:nvPr/>
        </p:nvSpPr>
        <p:spPr>
          <a:xfrm>
            <a:off x="5105400" y="3124200"/>
            <a:ext cx="4038600" cy="954107"/>
          </a:xfrm>
          <a:prstGeom prst="rect">
            <a:avLst/>
          </a:prstGeom>
          <a:noFill/>
        </p:spPr>
        <p:txBody>
          <a:bodyPr wrap="square" rtlCol="0">
            <a:spAutoFit/>
          </a:bodyPr>
          <a:lstStyle/>
          <a:p>
            <a:r>
              <a:rPr lang="en-US" sz="2800" dirty="0" smtClean="0"/>
              <a:t>*</a:t>
            </a:r>
            <a:r>
              <a:rPr lang="en-US" sz="2800" dirty="0" err="1" smtClean="0"/>
              <a:t>Microglial</a:t>
            </a:r>
            <a:r>
              <a:rPr lang="en-US" sz="2800" dirty="0" smtClean="0"/>
              <a:t> cells respond</a:t>
            </a:r>
          </a:p>
          <a:p>
            <a:r>
              <a:rPr lang="en-US" sz="2800" dirty="0"/>
              <a:t>t</a:t>
            </a:r>
            <a:r>
              <a:rPr lang="en-US" sz="2800" dirty="0" smtClean="0"/>
              <a:t>o immunological alarms!</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385</TotalTime>
  <Words>1126</Words>
  <Application>Microsoft Office PowerPoint</Application>
  <PresentationFormat>On-screen Show (4:3)</PresentationFormat>
  <Paragraphs>99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Nervous System</vt:lpstr>
      <vt:lpstr>The Nervous System: Communication</vt:lpstr>
      <vt:lpstr>The Nervous System: The Synapse</vt:lpstr>
      <vt:lpstr>The Nervous System: The Synapse</vt:lpstr>
      <vt:lpstr>Three Basic Functions of the Nervous System</vt:lpstr>
      <vt:lpstr>Division of the Nervous System</vt:lpstr>
      <vt:lpstr>Central Nervous System (CNS)</vt:lpstr>
      <vt:lpstr>CNS Neuroglial Cells</vt:lpstr>
      <vt:lpstr>Microglial Cells </vt:lpstr>
      <vt:lpstr>Oligodendrocytes</vt:lpstr>
      <vt:lpstr>Astrocytes</vt:lpstr>
      <vt:lpstr>Astrocyte</vt:lpstr>
      <vt:lpstr>Ependymal Cells</vt:lpstr>
      <vt:lpstr>Peripheral Nervous System</vt:lpstr>
      <vt:lpstr>Functional Division of the PNS</vt:lpstr>
      <vt:lpstr>Division of the Peripheral Nervous System</vt:lpstr>
      <vt:lpstr>Neuroglia of the Peripheral Nervous System</vt:lpstr>
      <vt:lpstr>White VS Gray Matter</vt:lpstr>
      <vt:lpstr>Classification of Neurons - Structure</vt:lpstr>
      <vt:lpstr>Classification of Neurons - Structure</vt:lpstr>
      <vt:lpstr>Classification of Neurons - Functional</vt:lpstr>
      <vt:lpstr>Classification of Neurons - Functional</vt:lpstr>
      <vt:lpstr>Classification of Neurons - Functional</vt:lpstr>
      <vt:lpstr>Classification of Neurons - Functional</vt:lpstr>
    </vt:vector>
  </TitlesOfParts>
  <Company>Harnett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HCS</dc:creator>
  <cp:lastModifiedBy>HCS</cp:lastModifiedBy>
  <cp:revision>49</cp:revision>
  <dcterms:created xsi:type="dcterms:W3CDTF">2013-11-17T21:24:55Z</dcterms:created>
  <dcterms:modified xsi:type="dcterms:W3CDTF">2013-11-18T16:47:12Z</dcterms:modified>
</cp:coreProperties>
</file>