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2" r:id="rId27"/>
    <p:sldId id="281" r:id="rId28"/>
    <p:sldId id="287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D82B-6639-4132-A6B6-4A20A7A7F14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4EE8-6339-4C09-A1CA-F3541F0FC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74EE8-6339-4C09-A1CA-F3541F0FC79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A2A1B3-0C1B-4C5E-9A99-2A56F1ECF9AA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1CF7CC-A86A-4E7D-AD51-BC1FA989B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highered.mcgraw-hill.com/olcweb/cgi/pluginpop.cgi?it=swf::500::500::/sites/dl/free/0073520713/462745/07_q10.swf::View%20this%20animation%20before%20answering%20this%20ques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 - CNS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 Anatomy and Function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pic>
        <p:nvPicPr>
          <p:cNvPr id="23554" name="Picture 2" descr="http://faculty.ksu.edu.sa/73860/Pictures%20Library/brain%20ste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879"/>
            <a:ext cx="9144000" cy="537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 - 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Diencephalon includes the thalamus and hypothalamus glands</a:t>
            </a:r>
          </a:p>
          <a:p>
            <a:r>
              <a:rPr lang="en-US" dirty="0" smtClean="0"/>
              <a:t>Thalamus contains relay and processing centers for sensory information</a:t>
            </a:r>
          </a:p>
          <a:p>
            <a:r>
              <a:rPr lang="en-US" dirty="0" smtClean="0"/>
              <a:t>Hypothalamus is involved with emotions, autonomic function, and hormone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stem – </a:t>
            </a:r>
            <a:r>
              <a:rPr lang="en-US" dirty="0" err="1" smtClean="0"/>
              <a:t>mesencephalon</a:t>
            </a:r>
            <a:r>
              <a:rPr lang="en-US" dirty="0" smtClean="0"/>
              <a:t> (midbrain)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7" y="1219200"/>
            <a:ext cx="4384183" cy="5638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Mesencephalon</a:t>
            </a:r>
            <a:r>
              <a:rPr lang="en-US" dirty="0" smtClean="0"/>
              <a:t> is responsible for processing visual and auditory data</a:t>
            </a:r>
          </a:p>
          <a:p>
            <a:r>
              <a:rPr lang="en-US" dirty="0" smtClean="0"/>
              <a:t>Generates somatic reflex responses (EX: response to loud unexpected noises – head turning and eye movement)</a:t>
            </a:r>
          </a:p>
          <a:p>
            <a:r>
              <a:rPr lang="en-US" dirty="0" smtClean="0"/>
              <a:t>Maintenance of consciousness</a:t>
            </a:r>
            <a:endParaRPr lang="en-US" dirty="0"/>
          </a:p>
        </p:txBody>
      </p:sp>
      <p:pic>
        <p:nvPicPr>
          <p:cNvPr id="2050" name="Picture 2" descr="http://o.quizlet.com/AWk.Curmj-3uUx0a41qQ8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7270"/>
            <a:ext cx="4618652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 – </a:t>
            </a:r>
            <a:r>
              <a:rPr lang="en-US" dirty="0" err="1" smtClean="0"/>
              <a:t>pons</a:t>
            </a:r>
            <a:r>
              <a:rPr lang="en-US" dirty="0" smtClean="0"/>
              <a:t> (“the bridge”)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6" y="1371600"/>
            <a:ext cx="8686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pons</a:t>
            </a:r>
            <a:r>
              <a:rPr lang="en-US" dirty="0" smtClean="0"/>
              <a:t> relays sensory information to the cerebellum and thalamus</a:t>
            </a:r>
          </a:p>
          <a:p>
            <a:r>
              <a:rPr lang="en-US" dirty="0" smtClean="0"/>
              <a:t>Also contains nuclei involved with somatic and visceral motor control</a:t>
            </a:r>
          </a:p>
          <a:p>
            <a:endParaRPr lang="en-US" dirty="0"/>
          </a:p>
        </p:txBody>
      </p:sp>
      <p:pic>
        <p:nvPicPr>
          <p:cNvPr id="3074" name="Picture 2" descr="http://o.quizlet.com/AWk.Curmj-3uUx0a41qQ8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96" y="3200400"/>
            <a:ext cx="4549592" cy="37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 – medulla oblongata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64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Spinal cord connects to the brain at the medulla oblongata</a:t>
            </a:r>
          </a:p>
          <a:p>
            <a:r>
              <a:rPr lang="en-US" dirty="0" smtClean="0"/>
              <a:t>Relays sensory information to the thalamus and other parts of the brain stem</a:t>
            </a:r>
          </a:p>
          <a:p>
            <a:r>
              <a:rPr lang="en-US" dirty="0" smtClean="0"/>
              <a:t>Regulates visceral functions = cardiovascular, respiratory, and digestive system</a:t>
            </a:r>
            <a:endParaRPr lang="en-US" dirty="0"/>
          </a:p>
        </p:txBody>
      </p:sp>
      <p:pic>
        <p:nvPicPr>
          <p:cNvPr id="4098" name="Picture 2" descr="http://o.quizlet.com/AWk.Curmj-3uUx0a41qQ8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0761" cy="34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dirty="0" smtClean="0"/>
              <a:t>Right and left sides of the brain are divided by the </a:t>
            </a:r>
            <a:r>
              <a:rPr lang="en-US" b="1" i="1" dirty="0" smtClean="0"/>
              <a:t>corpus </a:t>
            </a:r>
            <a:r>
              <a:rPr lang="en-US" b="1" i="1" dirty="0" err="1" smtClean="0"/>
              <a:t>callosum</a:t>
            </a:r>
            <a:r>
              <a:rPr lang="en-US" b="1" i="1" dirty="0" smtClean="0"/>
              <a:t> </a:t>
            </a:r>
            <a:r>
              <a:rPr lang="en-US" dirty="0" smtClean="0"/>
              <a:t>that connects the two hemispheres</a:t>
            </a:r>
            <a:endParaRPr lang="en-US" b="1" i="1" dirty="0" smtClean="0"/>
          </a:p>
        </p:txBody>
      </p:sp>
      <p:pic>
        <p:nvPicPr>
          <p:cNvPr id="24580" name="Picture 4" descr="http://corticalchauvinism.files.wordpress.com/2013/02/corpus_callo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19755" cy="358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brain / right brain test</a:t>
            </a:r>
            <a:endParaRPr lang="en-US" dirty="0"/>
          </a:p>
        </p:txBody>
      </p:sp>
      <p:pic>
        <p:nvPicPr>
          <p:cNvPr id="29698" name="Picture 2" descr="http://www.mindfulnet.org/userimages/neuro_right_left_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79360"/>
            <a:ext cx="7848600" cy="577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wrinkles and grooves of the cerebrum</a:t>
            </a:r>
          </a:p>
          <a:p>
            <a:r>
              <a:rPr lang="en-US" dirty="0" smtClean="0"/>
              <a:t>Ridges – </a:t>
            </a:r>
            <a:r>
              <a:rPr lang="en-US" b="1" i="1" dirty="0" err="1" smtClean="0"/>
              <a:t>gyri</a:t>
            </a:r>
            <a:endParaRPr lang="en-US" b="1" i="1" dirty="0" smtClean="0"/>
          </a:p>
          <a:p>
            <a:r>
              <a:rPr lang="en-US" dirty="0" smtClean="0"/>
              <a:t>Shallow depressions – </a:t>
            </a:r>
            <a:r>
              <a:rPr lang="en-US" b="1" i="1" dirty="0" err="1" smtClean="0"/>
              <a:t>sulci</a:t>
            </a:r>
            <a:endParaRPr lang="en-US" b="1" i="1" dirty="0" smtClean="0"/>
          </a:p>
          <a:p>
            <a:r>
              <a:rPr lang="en-US" dirty="0" smtClean="0"/>
              <a:t>Deeper grooves - </a:t>
            </a:r>
            <a:r>
              <a:rPr lang="en-US" b="1" i="1" dirty="0" smtClean="0"/>
              <a:t>fissures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22" name="AutoShape 2" descr="data:image/jpeg;base64,/9j/4AAQSkZJRgABAQAAAQABAAD/2wCEAAkGBhQSERQUExQWFRUUGBcYGBcXGBcaGBcdGBwcFxcZGBgXHCYeFx8kGhUYHy8gJCcpLCwsFx4xNTAqNSYrLCkBCQoKDgwOGg8PGikkHxwsKSwsLCwpLCwpLCwpLC8sLCwpKSksLCwsLCksLCwsLCwsLCwpLCwsLCwsLCwsLSwsLP/AABEIAMIBBAMBIgACEQEDEQH/xAAbAAABBQEBAAAAAAAAAAAAAAAFAAECAwQGB//EAEEQAAIBAgQEBAQDBgUDAwUAAAECEQADBBIhMQVBUWETInGBBjKRoUKxwSNSYtHh8BRjcoLxFTOyQ3OSU4OiwuL/xAAYAQEBAQEBAAAAAAAAAAAAAAABAAIDBP/EACkRAQEAAgEEAQMCBwAAAAAAAAABAhEhAxIxUUETYfBxkSIykrHC0eL/2gAMAwEAAhEDEQA/AOxVasApswEd9vz/AEp2aNSQPWtnVKKVQa+o3I58+m9SVwZggx0+tGz23zo8U9Q8Zf3h9R6fnTG+sxI58+m9W4u3L0spjURdHUcvvtTtcA3IHqRVtaqVYk4opvmxlcMEL5ioCMAVBymZMFxy61q8ZZjMJ15jlvQjGcKuPe8a1iQrhCiqbaOgUlWIaIYyUBmZE6VbXbZ8DBpjQVfiM2iFxlvwCdBdBzYdj/7kA2j/AA3APU0ZzSJqBppjSNQuXQN6tpKok1kvY0/hUe9YxiGmXMSYAFccutjPDpOnaJm8vWo/4leu1B+KFoUhiPMoMbwSBp3q3wSDIkjpNc/r3039KCgvAiZqBxK9aDOrNdBDZVBBPU76R+tX35B5Ed6frr6QotwHYg09ArV5Sq3BvGWfTcD3qeA4mXVmB0DQJ7b/AHrc6srN6dGqasKcWXTNpIMHcGOXrWmxilcSpnryI9QdRXWWVzsqymNKaYmoHpqVNNRPSpppE0gjTU80xqRUqalUhG8wBWebaaxrt77014jKOYleZ6iDPPrU3J0jrr6UrjGNBr/ff9aK6S+P9/mmJ3QnUNueekmd9ZG59JO1WWr6xoDBjn1WRoT00qZuXNfKOfPQ7Rz568uVMly5zURI5jQc411rH54d7zP+lPi25+U7bzGzCOc859qRa3J8pk5uZA2kzB0mK0C4/Qkx/DvJ6HpB6VOw7GcwjpBn9atfmlc9Tf8AkqZVGVgNWKfiI9J11ioXMUm5B2nQ9DA2O9bKVa05TqT5l/di8W3tlP4pH/kIn7Vdh7axmURI78vf+/er81V3boXerWuaL1O6am/3K4gIIIkHQg6g9iOdAb3BDYlsHc8LmbDAtYb0X5rJ7oY/hNEb/EioJCzHLmfSh2Jvu6ypymJ1H51zz6snhY9PflUvxWAwt30OHuHRcxBtuf8ALu/K3+kw3arEd8757gMnMFA1Vdte0g61kwePTE2oZQ0yrowBEjQgg6HWuK4n8KY6ziDiMMVypoii4TlTcIRdIkfwgka6Vw77nxbp012+I9DvKSNGI9IoVhi4vnxXBVVGQARLMYOnMgD71nwHxO1xBnstZuAecOCB0m2fxg9tRPuSYwii54rnzAQo6czp1Jrj44rpOVeEF17zG5lCKIVRJMk7sdpA5d6KQRQ7CXyAwNtgMxM6CQdQev8AxVxgiTmH+41WnSeKIAJO9C+D443fFtk+a2/P91lDKfuR7VsbC87jFl5Hp/qioXbaJqFGZ4EqNT016CqUaZcVgGmyuYrZUS8bzyHpO9X4LD+GzoNVJzL76mtVtifK2sc/73ofjPKyhevl7cyPSPyp2Fi3ocrvIkdiD/WqxfbxNilxSII2de/X0qqzhn/xGdyMuXQc5O9bLjaz3+1bxy0LBPCY8PI2Ybr/AC6itBNc9iLisYJg/hYaH61cvGMm5mOR/SvTj1N8VxuHobpVms49GXMGGUCSSQAvWSdqGnitzEaYUBbfPEOPL/8AZQwbp/iML/qrrtzb+IcXt2coYku/yW1Ga4/+lRqfXYczQ34uwTXbaquH8YnMM3k/ZBhBZVdgC/JT+E69jv4dwhLMsJa4/wA91zmuP6tyH8IgDpW6agja+Ub7DcyduZ5+tSmlTUo80qalUhK6slfNHm2083alftysExtJ5aEHrz23prxErI56etNfZQozaiRz/Wazfl1x3/Dr+yDWj/8AUjc8+s/vchp7cqS2Tp+05gnvA2+bnH3qkeFrA/enXoNefRvv2qea2W5zmBmTExIMz0Wscfld7Mvv/TFot/swJHLWNN52n9ag1k5v+4ZIP97xp/cUrbI65NxE767keu4qu5ctrmmdC2gb68/+KboYzKWznfPxPlrtmANZ2161Osdu3bYmAZEHnHbsafG4vIDlEtGgp7tTdcc8Odc7/TSeJxGUd/yoHdxYN8Bj+Eka6E6D7TV+HvOyywCsZ0Ovvp2rFe4KruHZm05AwD615Op1O6uuGEjf4w61VdbQxTZlUhAAJn7VG/cI2APUHT6Vw26aCeDYPwGvkgxcfODyGgBH1mieIt5yJPkGsdelMMSmUmdpkH8qg0+GGUjYEdDI0q3aUeIGArEeVHUt2GomOcSD6A1tt2VJzTPQ76HpUMG4urI15EdCNCKD3Lhwl0nU2D8wGvhk/iEfh6jlv1q5oFcRehlmcswffb71dlifrWe9bBAYtKty9doPvWbC8QLJlJlkJVu/Q+4ilNWJTLbYiASDHQnpFU2+KW3VWzBZA30j+9qjbw7ODMdp+00IwHCUF8h0DeGCw9Ceh32Ip0h27dUAQZB2PWuZ43imu3Et2jDA5iTyjStvFOPomgkvEBQOvaqLHA2IF0nLcMMTuB/CR0rWPHNZs2yYqzi0E+KraTGUz7GabC8TxJTP4YcdjB+hozew5KHNvqRH9+1Y8BigLDB3VVtM0sSAIOon6xTv7DQNcGIv3V8pQL9PetNpclwrcBvXY8llNZ/icmAg7tp61a2IuEEpNq2342EXXH+WjfII/EwnoOdaOHWUsuMmknzyZY5ubMdWPrW9jXpVheFm6GN4r5W8tlf+0pGssDrcPc6dBXScM4wHORtDsO5HI9DQvBsou3l/FII9CJn6/lWfEYhoOW2ZkmTAGnOZmt4Z3bOWMdhNKaE8H4t4gykEOo5/iG0g9tiP50TzV6JXCpzT1CaeaQeaVMKVOyMUzKDuKelUCpUqVSKlNKoXLgAk0VGu3Qo1oU2JzknkTp6UsSxaTMdKy4GwVEMcx67b14+p1N8PThhpVxC/D2xPzMB99R9JrXiHIIUaTUTZUuh08kkdjsP1rNxm6Bk7MPyIrhJt0W/4YEg7kbH+lUXifEVQNwWJ6AfzJ/OuaxPE7lq8rEhEBMgHQAjv3g0Zu8UVAbxJjKNYMQNd/eq407bn4WhnyjWJ7x1q64yoAJHQAbVzfCuPPirhWyPLuXOyjl6k9KMLwVAczl3bqx09lGlVmvKlYlxPg3mIgJcEkzsw027j/wAautcesQQWUf6tJ+tEbWGRdQoHtWcqtwk5V8pjUA6jcVbiC8fxy3AFqXOmUWxIEemgFZ+GYtbbu5UqxADAgyY1nX1iugKhFJURpOgAH2rBbvhyrMmh2MfetTKaGmNcczXc8OiRBldDrv2pYriqW7qXZkQUcdiQR9CPvR6/cURm0nbvQninw/auoY0mdRyIq3L5XKz/AKlhx5lVQTz0n61iu8eUtAOnPpVPCOD2kUeXxGt/MT15GNvQUVfDWcQpV0UT7Ed5Goq42nI/EfxUQPCsS1w7ka5B19fy3oZ8K4drbMbozMpBtqTmIY8wu0n97cV1F74bS1OQlfoT9edDeGYFreI8Q+cMPKToByPqa67nbqOeud0ct8MykXrzZrgmB+Ffbme9Cb2PXxgA2twie0az9qI/9QdnZWttp20PpWe/jlVlDpEsAJXlufsKzG6uxTkXfFGmfydQRy95n61RfxJBJJMdKy8R49mDgKVCagnYweQ9tqncu2rkkmSwU68p00963J7Z/QQ+HbhN/wD+R+0fmR9K6wNXKfDuVLkcypAPXn94NdOGr0YuGS2aearmpA1tlOaVRpUocpU1ImoFSpUqEYmh3Fb52HLWt7tAmgeIx4zme5rj1stTTr05ztGzme1MQTqP0rH4lzy+UmdNOXr023rVZxGf5TAH39K0PdAG9eKvQEWuFYguWN4Irfhy5j6g8vvUOJ8BcgRfaZ/EAR9oijeHaRPWsnGLpFpiOhqlqD+G8HVxnugOQxyzqNNJj1miV7ChlIbYg6UE4Hx4BQjbgn7ma6C6My6GJ51Zb+UG/DXDEsLdyCMz/kABH3qfF+J+HDToGAPpOtabFgIDqTzoRjYv3rdr8KnxLkdAfKPdvsDVv5pGnbSRQfg2JPgW3PN7hb0Z219tPpRHGYkJbY9Af51l4dgcmGS2dfLr6tLH86OCnxPDO9opbIBYRJ5AmD9pqWLYInQDQD05UDwHxMyObDW2ZlJVY1LR1nmOtEMPhb1y6ty7lVEki2NTPIk7adKda8rYjatEAFvmO/bt7VgxV1znt2h5iRLH5Un8R6n+GtmMv5UY7nl3J0H3ioBRZVFJ2IBJ3Yncn1NUCVm0ttFReXP97qT351l4nlQZjoRz69qI40qi5mYBQJkmI/lXMWrL4xw7aWFJKrsX/iPQdBTIFmI4l4wVF8o0zOdAo9epmKb/AAxuuFtNkW0QJiZMaAdoolcuK90WAoK5SW00A5A+v6ULtY9MMz2yDlDgyATAcCAfoRWv0AjbtZlOZcrqYkc9Nx1GtCrQ8e61t2Km3Hy6Zp/SJo3iMWp1AYAgTKkfpXO4/EC3eV8xAZTqonVTpp/uqxhonh+Dgk8iDvEyOW9QxtlUUl0U/wAWX6E9Kt4LxUvcZTGy69QdZ+9bMTGq71boAL2Ea1luKZHlOnKDP9K69XnWucw5BtPb5I2npEkUS4Tjw6wT5k0P5A/avT0snHqQVDVIGqQasU12clgpVEGlTwh+lSpqQemJpU00Ji4niIWOZoEmCDEO/LYcjPX+VFONWC0Ecgf5+9A8RedhCwI714+t/M9PT8NmJugDTc6RVZ4YQks551n4fg7hBuXOXyj9a33NbJJ/dNcHVoQjIF5aD2qwhWEGIrl+F28XdsAyto6hS8ksAfK0DaRV2GwmOtyGezcnaMykfnTr7hZxT4VtsCU8jHpt9KwYTGYvDnI9o3UGzqRMdwedXX+L4i0f22HYJp50OdRz1A1A03iiafE+HYa3F+op5SaY5btrMsidwdweYI5Vg+HrP7TEudZdUH+1QSPq1Q4hx+winIw15AySewG9L4PxDPau5lZT4rHzAiQ0EHWiy6KXxBcy2j/ek/yow1AvjDDE2CQ0RJ/X9KMYW8Gt22J1ZVP1Ao1wgfAqFxt8HdlR19IKvHuB9RV2N4o1k+dSbZ0zLy/1DkO9LG2SuKw9zkS1s+jr5f8A8lX60SxNgEGRpT8oEv4lsVdt27eltGS5cbspzKo9SKM4lMxUd5PeNYrB8PYfww9vLHmLg/vBv5bR6Vtw1ki9E+UqY7Gdat7AS3Cl8QC8zOM2ZFY+UD92Ocd+3SidzEhVYDUsYVRzOwj++tY+KDxby210yedmOygyAPU61bhODC1eW5nd/KV8xBAzbMNNDpHoaqkVIw6MW1ZtWI/EdgB6aAVWmAItMX/7jnM0cuij0FTxKh71ldwGLH2Ux962B8ztOwH3O35UhXhLpbDoW31B9iRP2oJxu2ilbggMhmOomSCK3DFlVeyiy5aR0UHYnprNUDg9s5luS7EeaTpB00A9KZwmK4wtX1vLonysBtB1U/XStvGLheHs/PtHIg7g/nTPYVc1o7XIyk/SJ7UExOOv4VvCdc6E+Vxz7HuK1OaBbhfmsMrD9oCS3Iye/TTSsOEc4cK/zOV15ZuZU/3yqu5xFrLo7KQGBB7zqKV29nADCDIPprpW8ZZWcuXaW2kT1q0GqUEadKtWvTHBMGlSFKlOgpGmpprTJ5qJNKok0INxVxvFjlAido5/rWFLaqWPNjJ/pW7ih2/OuL+IuK3LZItnXoBJPtXi6mO8nqxvDqGxqjykio4i+Mh6H8q4m18LYjEW/EvXcmYAhBvrtPIGiPDfhrFWhpiA6/uODPsa5WT21K6pbmsdIqF67BXuYrNwjN4YziGBIPoDA+1X4mARm6+Uemv1oLQLtDOK8KssMxtJPXKJ/Kt6NIB3oP8AFXE/CswNWc5VA3JOlax5vArN8PcIti413KJU5EMDTST99K6c0C+G7n7GAcxUkH1gE/nVfFPifwyECOWJCjymNdN6rLak/ixwbRTmwIH0P8xV2H4crWbZRySEWGneBzrPh+CtcYPiDmiYQfLr160at2wqwoAHQbUX0QXjuJY2A4HmRlb3Ug/pT/EfGPCsll1JjKOs0M+K+IkDw7fmZm+UbxzrX8J8OZ7a3MQPMkhQdflMZvtpWu3U2Nt3D8VdZVbwGUkfiZQdd9JnkKpuXMRnEi2oBM+YkxG+oFEOK2TctMEYq0HKw5Hl7TWXhOJGIw4cGC0TO4I0I9jI9qpPaW8Hsr4LPmDm4ZLjQNpAIHSKbBXibCBt0GVj3Xy/pU7KeDYt25BKgLpzO2lD7Ym5eRicsK4Ud5U/+NSZuF8TALkK7FWdVIUkEGdj7xRPAI8XHcZc0ZV5iOtSs4YWrSoNNJI6TrFZsZiSYtrq76Dt1PoKklh3Cpcuc3Ygei+X881Y1u/tVbuFPo39YNT4iQkIpOVFj2A3qleG+QZmaSQ+h2O4+mlIbsbh1cQdxqDzBHMUNxilrLZyMya9jl1mt+LxqIBGpI2GpP0oFi5ZSHOUNoRzPaqRWtXF7aX7AE6EAgjkRt+dBMFazm2ABmBAaN/3R9Yn2qQY2gykkoIyjrPKi/w3wsr+0bdpMRuTGvaIrvjHK106mrVNUIasU12cl00qjmpUp0U0xpqVaBTUGqVRaghfFbUkUIw2CUM2aCSfm7Udxw2PQ0GukL7EmvF1Z/E9OF4VibRKN8pEqffatCXGzKw+Q6H13B+1V4oLdQIWEkSonWOo5+9Swj+Q22OojWemx+1cdNLwx1gTqeYrFi8Qbtlwg858sHkep9N6hiOKC2YeQewJB9IrQyDR05jzD8iO/KmcIH4VxQ2B/h8QfOg8rcrg7dxtHoaz4G2cVi/Eb/t2R5R/E38h+Yp/i+0ly0GPzIRHWTpRzheCWzaW2OQ1PUncmt26m4FL4P8Aw0ugJQ6uBuP4o7c+1SxFtbj2bgGzAz1kHWt4v5RG4oHgOO28RiGt2QPDsD5hszbeXqBO/P8APOreTuDWIwxbzI+Q9CJU+1AeLcWvWlYsAVEyyn9DRLEYgs2RP9x5KP50F+JM1y34FoAl9ydgOZNOPlVp+HeHfsmxDibt0Agfuruqj2+5rfwbH5sMh2MGQeRkzQ7h+NZUW3cgOigHoQPxDtFJbxVCY+Ykgf6tB+lSHLV+bYP4mE/Xb7VzXDL74a9ctsGNp2Z1YCQkmWU9N596JX8RkXeAoA+mlPYuFFzaSMzGdhpJB9hTPAX2cZbZgwYNE85gx+dZTdnEo6/Lle2Tykwy+sFT9ajiuD2bqZmUZ3ObMNCpgAQe0D6VXhrxu20Gga24DDkCpEn3GvvUluIxTM4tjRmnXkoH4j9dqVtBZBgl3O7tufToOwqpboD3WJEABAffM35ihwxl9xpbA7s245GAKpA1OmbKrHzOwn0mT9hU7xa47+bKibxu08p5CKGcOv3BfPixoCBGwnn7ir7mNClhMlyIHWB/zWtJuFxUWF368/c+1BeI2zcCgaNIg9NZmtS4QBR8zGZ30+nSqSsEk+XTrJ/v+dMFYrOBbxVBJY6wfWBMcv6V2NnQAVzPCbua8Y2EiesCult13jlWpDVymsV7FLbUs7BVG5YwP77Vl4/i8lkst3w21KHMqhjBIEuresAaxHOtsjQNKqsLdLIrc2VSZEHUA6jl6UqU6ilTUq0CqLU9ZeI8Rt2Uz3WCrsOZYnZVUasx5ASaEldE15P8VccxTX/Aw5DIzZFe2p8zfiXOdJHMrtz513j4W7i9bwazYP8A6IMXLg/zmU+Qf5amf3jyq3FYRUC5FCqogAAAKNhAG3SueXtvH0A/DnABhbZ1z3D/AN1tyecLOuUf1rRxW+UNt0XMZAK/vKd/cb+1OccVumAWBAmNYI61DDYw3b5hCEtqdSIljsAD0E/WvHd3l34gqXRwp3IO9U4nFKoJJAA1JNMqJc1Vsjc4/wD2WgPEeGPeveDcfyRmIXTMBH61ST5S+6hxJRoiyGVpO76yIHTnRlwGGUyOhG9ZOJYjKikbKy/SYP2NWtdgiYjWe0c5qTkvi6zizFq1cLi5IyAedoBYgQNQAuvqOtFPg/g4w+HXMCt11DNI1g+ZQR6Ee4NaOEXPFvNfI0dYsg7i2Dq3YuYb0y1vuLLw+qn5TzB6T0rVvHaJOdoeFppJzMZjtpvWV8HktnzS7fMY3/dA6RWx4RQomBoOZ/rTWLUHM+4Og6evU1zb2wcXwbeHIHntgkd4HP12961ELcRWXZgrA/QitjNLQNgJNC7OKAc2JOZFkd1mB9NqdBZjrecEASdCvqCCv3Aqk4pL1q7kYahweqmDIYHUEdDV3gFTmBJ/h/UHrXHfFvDXsuMRYLDxPK+XqeZHMMND3Het4zfDOV07K2otWUBYtCqJb0FDMVhHc3Lll8rFYP7pI0XtPepYC8cRYtm6VJHzhZGq6FWB2I5jr2rUcSWAgBV1gDnrGnTarwPIJ8M3jkHiqSwJ13kzz6Gi9xyzgbRqfQVibFm3iFCLIddgQNRz17GpWy7OwIy6A7iSJIjttTpKMZhvEvghipVWkj7A0IfhRF0EsxKkGZ11NdBctBTodYgxt6UOxmIA5EltcvMgH7a1ubFarniKBBVl6kwR09azXcQW22H9/pQ98O7kEgqR5vNooAnQem9Z7PHs1wW0UNyBBjMfU7Dv2rUjNo9wKyAxbnEmdI1/lRFeKNc0w6h+RuNItD0I1uHsuncVkwXBCwm+c06+GNLY6TzuR307V0FpIAA2FdIxWXCcHAYXLrG7cGzMBC/+2g0T1370WWqkFXqK0DzSqUU1Wk6GaVKlWw5rilnE/wDUMM4UtZUkeUvCBkZXa4AsEkssa6BOUk0UtcGQXjeYtcua5C8EWlP4bYAAXufmPM0QNNQldwVkupWxqzuKydhFxMh7VReuZgchAJopetzQi/YyzPynWeh615s8Ncx2xy35MlhEMAeY65ubdZrLxBsrpcH4ZVv9J3+kA+1SuXSphtuTjb36VC8DB0zDt/KuemtrbozqwPPT1FC8RdN0rh9Zj9sf8sbKD1uHT0DVmfjfgzmR8ijtz0CjXXWPrVvDLZyeKGDPcJa5GxnZOwUAAek861JrkX0JJjP24EEDKwBjQbEDtoKIpcB0YSKw28UHSR/UEdaxjiilvDmHO3Q+h69qO1bFmwzbo6x/EDI9xvWS7woGS11s/Iqcqj0HP3p7akbtI67GoY3EgW25QDrVIdrcJiZX+KSG7Efpz96ow+HVr73NDkUJPc6kD7Vz/C0xrDMoUhxrI100BA610GFtMFCBkU/iLEzPM5fWqzR2vvNFAuJcVGe3aYNlfdh2gxRHGMlsS1zORHZROgAHP3rLZthn8R7bsYhfKSAOZ+1Ug2hi8K7N41hTJHnB8q3QNpn8XRvY6bJMVbKKVLO20EQVI3UqNiO9abnGNwqtI7RHLXpQjGJkfxUYG6fmX8Lj93sRyb2OlanLN4FLNpUPiPBePKP3ffrWdyWuBttGB/MfesljFi7BUMxB1WCMpHIzzqdx7mswo7an60yLZsTigs8+g6/0qm1hGZgxaGO/TlC1CxgmZiSd9zz9B0q7HA2wFVpY6AED0/s1r7BHjtrOoVmIB/Ag1Y92PL2qzgvALSQ3hiRqCdTPXXQe1XYXCkmT70XsW63jGK0WlrUi1WiVoRK6MpKKtUUyrVgFSIClUgKVIG5pTTUq0D1E09NQTGqmWragwqTO61lvWp5VuYVUyVkg93B9D7Vgu4GDKgdxy+ldC9qg/HL5RQtuDdunJbHc6lj2VZY+kc6xcI13Vz72zfvR/wCnYPLZrv8A/AP/AMj2rfbw+Xb/AJolhOFi1bVFmFG53J3LHuSST6074artWwdLMMSJE7jkfWaxYzhpuOseUAgzOumoiO9Hnw1UPgz0n2rNx9GZM9/EFVJIDFRyMH3rNZ4c11s97RNMqg9dZnnvRC3gVUSRqSwM9o0+/wBjVosAiFMAaR/zXO8NqRcKABSSBoORrNicZJ88/wC4fkRWi7by8nPoJ/KqeH25UvcnNmbKDso2EjrQuWO7hUPRdvsZrXc4kdAp9AKdsROjRmHOBDf1rI2KJ1Fs5h1gDpqadbSpDdUPlyy5zGZ05Ad4iqjejV4B6jv00rWt5iPMAD21Hao+CDvr61qYs3IPut589j548w2W4ByJ6zs3L0q+wwvDN0MEHRlI3BHI1uW1WfE8PbN4lqA/MHRbg/dboejcvSt9sZ7is4cgk86YcKlw7MSQfQR0jpWvAXlurKzoYZToykbqw5GtyWKe2LutVWrNa7Vqp27NaEt1vTJW0q9VpItWAUggtTApAVICpEBSpxSpQqDT1WpqQNKPSNNSoRVE09NUkCKiVqw1E0JnvmFYgSQCQOsDQUF4JiP8QTduWwl5FC5f2oZFcB4K3EWJI3AM5d6PXEkEHYgg+/cVlwXDLdnNkB8xBJZndjAgSzkmANAJgVaR2t1W1itRFRK1JiexVTWa3lagUo0Qu5hp3rO+GjmZjtvy9qMNaql7NZsMoOoYa1C6S29FXw9UthaOyLuoOcN11p/BoocLS/wtOhaGCxU1sURGEqYw9Okwrh6uTD1sWxUxap0gz/pS+KLglWiGjZxyDDnB1B3G2xrLZ4gxxZtHyqCVUAIcxFsXDm1zro2hAjTfWugCUww65s2UZojNAzR0neO1OgiturAlSipqtSMq1YBSApxSiAp6VKakcU1NNNSBIVOlSqR6alSqRCmpUqF8Eai1NSoRjUDT0qmkaY0qVQQqJp6VKVtUTTUqzUg1QcUqVSRIpiKelSTU60qVAPTilSpRU4pUqojipU9KqGnFOtKlWgcUqVKhI0qVKkv/2Q=="/>
          <p:cNvSpPr>
            <a:spLocks noChangeAspect="1" noChangeArrowheads="1"/>
          </p:cNvSpPr>
          <p:nvPr/>
        </p:nvSpPr>
        <p:spPr bwMode="auto">
          <a:xfrm>
            <a:off x="155575" y="-1241425"/>
            <a:ext cx="34671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038600" cy="4525963"/>
          </a:xfrm>
        </p:spPr>
        <p:txBody>
          <a:bodyPr/>
          <a:lstStyle/>
          <a:p>
            <a:r>
              <a:rPr lang="en-US" dirty="0" smtClean="0"/>
              <a:t>The longitudinal fissure separates the right lobe of the brain from the left lobe</a:t>
            </a:r>
            <a:endParaRPr lang="en-US" dirty="0"/>
          </a:p>
        </p:txBody>
      </p:sp>
      <p:sp>
        <p:nvSpPr>
          <p:cNvPr id="31746" name="AutoShape 2" descr="Cerebral hemispheres"/>
          <p:cNvSpPr>
            <a:spLocks noChangeAspect="1" noChangeArrowheads="1"/>
          </p:cNvSpPr>
          <p:nvPr/>
        </p:nvSpPr>
        <p:spPr bwMode="auto">
          <a:xfrm>
            <a:off x="155575" y="-2109788"/>
            <a:ext cx="5895975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Cerebral hemispheres"/>
          <p:cNvSpPr>
            <a:spLocks noChangeAspect="1" noChangeArrowheads="1"/>
          </p:cNvSpPr>
          <p:nvPr/>
        </p:nvSpPr>
        <p:spPr bwMode="auto">
          <a:xfrm>
            <a:off x="155575" y="-2109788"/>
            <a:ext cx="5895975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classconnection.s3.amazonaws.com/345/flashcards/1570345/jpg/longitudinal_fissure1337213776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8444" y="2036156"/>
            <a:ext cx="5039099" cy="38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fissure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fissure separates cerebellum from the cerebrum</a:t>
            </a:r>
            <a:endParaRPr lang="en-US" dirty="0"/>
          </a:p>
        </p:txBody>
      </p:sp>
      <p:pic>
        <p:nvPicPr>
          <p:cNvPr id="32770" name="Picture 2" descr="http://www.biologycorner.com/anatomy/sheepbrain/brain_dissec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82" y="2667000"/>
            <a:ext cx="712861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human brain contains about 98% of the body’s neural tissue</a:t>
            </a:r>
          </a:p>
          <a:p>
            <a:r>
              <a:rPr lang="en-US" dirty="0" smtClean="0"/>
              <a:t>Average brain weighs about 3 lbs</a:t>
            </a:r>
          </a:p>
          <a:p>
            <a:r>
              <a:rPr lang="en-US" dirty="0" smtClean="0"/>
              <a:t>Brain size varies drastically among males and females (male brain about 10% larger than those of females)</a:t>
            </a:r>
          </a:p>
          <a:p>
            <a:r>
              <a:rPr lang="en-US" dirty="0" smtClean="0"/>
              <a:t>No correlation between brain size and intelligence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brain</a:t>
            </a:r>
            <a:endParaRPr lang="en-US" dirty="0"/>
          </a:p>
        </p:txBody>
      </p:sp>
      <p:pic>
        <p:nvPicPr>
          <p:cNvPr id="33794" name="Picture 2" descr="http://www.md-health.com/images/10402043-lobes-of-the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31695"/>
            <a:ext cx="7162800" cy="572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brain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Parietal – touch, pain, relation of body parts</a:t>
            </a:r>
          </a:p>
          <a:p>
            <a:r>
              <a:rPr lang="en-US" dirty="0" smtClean="0"/>
              <a:t>Temporal – hearing</a:t>
            </a:r>
          </a:p>
          <a:p>
            <a:r>
              <a:rPr lang="en-US" dirty="0" smtClean="0"/>
              <a:t>Occipital – vision</a:t>
            </a:r>
          </a:p>
          <a:p>
            <a:r>
              <a:rPr lang="en-US" dirty="0" smtClean="0"/>
              <a:t>Frontal – reasoning, thinking, and language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 - vision</a:t>
            </a:r>
            <a:endParaRPr lang="en-US" dirty="0"/>
          </a:p>
        </p:txBody>
      </p:sp>
      <p:pic>
        <p:nvPicPr>
          <p:cNvPr id="34818" name="Picture 2" descr="http://scien.stanford.edu/pages/labsite/2006/psych221/projects/06/cukur/intro_files/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943600" cy="52658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2353" y="2057400"/>
            <a:ext cx="25016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Pathway of electric </a:t>
            </a:r>
          </a:p>
          <a:p>
            <a:pPr algn="ctr"/>
            <a:r>
              <a:rPr lang="en-US" sz="2000" b="1" dirty="0" smtClean="0"/>
              <a:t>signals showing  how</a:t>
            </a:r>
          </a:p>
          <a:p>
            <a:pPr algn="ctr"/>
            <a:r>
              <a:rPr lang="en-US" sz="2000" b="1" dirty="0" smtClean="0"/>
              <a:t>they move from optic </a:t>
            </a:r>
          </a:p>
          <a:p>
            <a:pPr algn="ctr"/>
            <a:r>
              <a:rPr lang="en-US" sz="2000" b="1" dirty="0" smtClean="0"/>
              <a:t>nerve to visual</a:t>
            </a:r>
          </a:p>
          <a:p>
            <a:pPr algn="ctr"/>
            <a:r>
              <a:rPr lang="en-US" sz="2000" b="1" dirty="0" smtClean="0"/>
              <a:t>cortex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ventricles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114800" cy="4525963"/>
          </a:xfrm>
        </p:spPr>
        <p:txBody>
          <a:bodyPr/>
          <a:lstStyle/>
          <a:p>
            <a:r>
              <a:rPr lang="en-US" dirty="0" smtClean="0"/>
              <a:t>Chambers of the brain are called </a:t>
            </a:r>
            <a:r>
              <a:rPr lang="en-US" b="1" i="1" dirty="0" smtClean="0"/>
              <a:t>ventricles</a:t>
            </a:r>
          </a:p>
          <a:p>
            <a:r>
              <a:rPr lang="en-US" dirty="0" smtClean="0"/>
              <a:t>Ventricles are lined by </a:t>
            </a:r>
            <a:r>
              <a:rPr lang="en-US" dirty="0" err="1" smtClean="0"/>
              <a:t>ependymal</a:t>
            </a:r>
            <a:r>
              <a:rPr lang="en-US" dirty="0" smtClean="0"/>
              <a:t> cells that monitor, produce, and circulate CSF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medicalterms.info/img/uploads/anatomy/ventricles-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643410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ventricles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chicanes.files.wordpress.com/2011/12/ventr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cerebrospinal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Functions as:</a:t>
            </a:r>
          </a:p>
          <a:p>
            <a:r>
              <a:rPr lang="en-US" dirty="0" smtClean="0"/>
              <a:t>1.  Shock absorption</a:t>
            </a:r>
          </a:p>
          <a:p>
            <a:r>
              <a:rPr lang="en-US" dirty="0" smtClean="0"/>
              <a:t>2.  Support the weight of the brain</a:t>
            </a:r>
          </a:p>
          <a:p>
            <a:r>
              <a:rPr lang="en-US" dirty="0" smtClean="0"/>
              <a:t>3.  Nourishment and waste removal</a:t>
            </a:r>
          </a:p>
          <a:p>
            <a:r>
              <a:rPr lang="en-US" dirty="0" smtClean="0"/>
              <a:t>Whole volume (about 150mL’s ) replaced about every 8 </a:t>
            </a:r>
            <a:r>
              <a:rPr lang="en-US" dirty="0" smtClean="0"/>
              <a:t>hours</a:t>
            </a:r>
          </a:p>
          <a:p>
            <a:r>
              <a:rPr lang="en-US" dirty="0" smtClean="0">
                <a:hlinkClick r:id="rId2"/>
              </a:rPr>
              <a:t>CSF circulation in brain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www.control.tfe.umu.se/Ian/CSF/CSF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5029200" cy="550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5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86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master gland of the endocrine system.  It controls hormones.</a:t>
            </a:r>
          </a:p>
        </p:txBody>
      </p:sp>
      <p:pic>
        <p:nvPicPr>
          <p:cNvPr id="38914" name="Picture 2" descr="http://2.bp.blogspot.com/-CYdAIJOzfYY/URoFA0CspwI/AAAAAAAABDk/Z44wgCprXrg/s1600/pineal-gland-thalamus-hypothalamus-pituitary-gland-Endocrine-system-of-animals-pons-medu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10965"/>
            <a:ext cx="8763000" cy="484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hippocampus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Memory is controlled by the hippocampus.</a:t>
            </a:r>
          </a:p>
          <a:p>
            <a:endParaRPr lang="en-US" dirty="0"/>
          </a:p>
        </p:txBody>
      </p:sp>
      <p:pic>
        <p:nvPicPr>
          <p:cNvPr id="39938" name="Picture 2" descr="http://upload.wikimedia.org/wikipedia/commons/thumb/5/5b/Hippocampus_and_seahorse_cropped.JPG/220px-Hippocampus_and_seahorse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505200" cy="2246516"/>
          </a:xfrm>
          <a:prstGeom prst="rect">
            <a:avLst/>
          </a:prstGeom>
          <a:noFill/>
        </p:spPr>
      </p:pic>
      <p:pic>
        <p:nvPicPr>
          <p:cNvPr id="39940" name="Picture 4" descr="http://www.paulhazel.com/blog/hippocamp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4953000" cy="45039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028" y="4495800"/>
            <a:ext cx="3400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*Called the hippocampus 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because it has a seahorse 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shape.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amygadala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135"/>
            <a:ext cx="4495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Linked to fear responses and pleasure</a:t>
            </a:r>
          </a:p>
          <a:p>
            <a:r>
              <a:rPr lang="en-US" dirty="0" smtClean="0"/>
              <a:t>Size is correlated with aggression</a:t>
            </a:r>
          </a:p>
          <a:p>
            <a:r>
              <a:rPr lang="en-US" dirty="0" smtClean="0"/>
              <a:t>Most sexually-dimorphic organ in humans; upon castration it shrinks by as much as 30%</a:t>
            </a:r>
          </a:p>
          <a:p>
            <a:r>
              <a:rPr lang="en-US" dirty="0"/>
              <a:t>Conditions such as anxiety, autism, depression, post-traumatic stress disorder, and phobias are suspected of being linked to abnormal functioning of the amygdala</a:t>
            </a:r>
          </a:p>
        </p:txBody>
      </p:sp>
      <p:pic>
        <p:nvPicPr>
          <p:cNvPr id="6148" name="Picture 4" descr="http://bradyonthebrain.files.wordpress.com/2012/05/amygd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344"/>
            <a:ext cx="45148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scholarpedia.org/w/images/thumb/5/58/Basal_Ganglia_f1.gif/450px-Basal_Ganglia_f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84" y="3997417"/>
            <a:ext cx="4516816" cy="24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525963"/>
          </a:xfrm>
        </p:spPr>
        <p:txBody>
          <a:bodyPr/>
          <a:lstStyle/>
          <a:p>
            <a:r>
              <a:rPr lang="en-US" dirty="0" smtClean="0"/>
              <a:t>Limbic system plays  a role in emotion.</a:t>
            </a:r>
          </a:p>
          <a:p>
            <a:r>
              <a:rPr lang="en-US" dirty="0" smtClean="0"/>
              <a:t>Also includes olfactory lobes – memory, emotion, and smell are linked</a:t>
            </a:r>
          </a:p>
          <a:p>
            <a:endParaRPr lang="en-US" dirty="0"/>
          </a:p>
        </p:txBody>
      </p:sp>
      <p:pic>
        <p:nvPicPr>
          <p:cNvPr id="4" name="Picture 2" descr="http://webspace.ship.edu/cgboer/limbicsyst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4" y="2727960"/>
            <a:ext cx="6453186" cy="413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4525963"/>
          </a:xfrm>
        </p:spPr>
        <p:txBody>
          <a:bodyPr/>
          <a:lstStyle/>
          <a:p>
            <a:r>
              <a:rPr lang="en-US" dirty="0" smtClean="0"/>
              <a:t>The CNS is protected by:</a:t>
            </a:r>
          </a:p>
          <a:p>
            <a:pPr lvl="1"/>
            <a:r>
              <a:rPr lang="en-US" dirty="0" smtClean="0"/>
              <a:t>Bone (skull and vertebral column)</a:t>
            </a:r>
          </a:p>
          <a:p>
            <a:pPr lvl="1"/>
            <a:r>
              <a:rPr lang="en-US" dirty="0" err="1" smtClean="0"/>
              <a:t>Meninges</a:t>
            </a:r>
            <a:endParaRPr lang="en-US" dirty="0" smtClean="0"/>
          </a:p>
          <a:p>
            <a:pPr lvl="1"/>
            <a:r>
              <a:rPr lang="en-US" dirty="0" smtClean="0"/>
              <a:t>Cerebrospinal fluid</a:t>
            </a:r>
          </a:p>
          <a:p>
            <a:pPr lvl="1"/>
            <a:r>
              <a:rPr lang="en-US" dirty="0" smtClean="0"/>
              <a:t>Blood-brain barrier</a:t>
            </a:r>
          </a:p>
        </p:txBody>
      </p:sp>
      <p:pic>
        <p:nvPicPr>
          <p:cNvPr id="1026" name="Picture 2" descr="http://img.tfd.com/mk/M/X2604-M-2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43071"/>
            <a:ext cx="3962400" cy="441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Why is the brain formed so that smell and emotions are tied together?</a:t>
            </a:r>
          </a:p>
          <a:p>
            <a:r>
              <a:rPr lang="en-US" smtClean="0"/>
              <a:t>Evolutionary argument: Because </a:t>
            </a:r>
            <a:r>
              <a:rPr lang="en-US" dirty="0" smtClean="0"/>
              <a:t>pheromones are tied to emotions and behavior, so they need the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525963"/>
          </a:xfrm>
        </p:spPr>
        <p:txBody>
          <a:bodyPr/>
          <a:lstStyle/>
          <a:p>
            <a:r>
              <a:rPr lang="en-US" dirty="0" smtClean="0"/>
              <a:t>Three layers make up the </a:t>
            </a:r>
            <a:r>
              <a:rPr lang="en-US" dirty="0" err="1" smtClean="0"/>
              <a:t>meninges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 Dura Mater</a:t>
            </a:r>
          </a:p>
          <a:p>
            <a:r>
              <a:rPr lang="en-US" dirty="0" smtClean="0"/>
              <a:t>2.  </a:t>
            </a:r>
            <a:r>
              <a:rPr lang="en-US" dirty="0" err="1" smtClean="0"/>
              <a:t>Arachnoid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 </a:t>
            </a:r>
            <a:r>
              <a:rPr lang="en-US" dirty="0" err="1" smtClean="0"/>
              <a:t>Pia</a:t>
            </a:r>
            <a:r>
              <a:rPr lang="en-US" dirty="0" smtClean="0"/>
              <a:t> mater</a:t>
            </a:r>
            <a:endParaRPr lang="en-US" dirty="0"/>
          </a:p>
        </p:txBody>
      </p:sp>
      <p:pic>
        <p:nvPicPr>
          <p:cNvPr id="16386" name="Picture 2" descr="meni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5867400" cy="442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Blood-brain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1695"/>
            <a:ext cx="8686800" cy="4525963"/>
          </a:xfrm>
        </p:spPr>
        <p:txBody>
          <a:bodyPr/>
          <a:lstStyle/>
          <a:p>
            <a:r>
              <a:rPr lang="en-US" dirty="0" smtClean="0"/>
              <a:t>Allows certain substances to enter the brain, while keeping other substances out</a:t>
            </a:r>
          </a:p>
          <a:p>
            <a:r>
              <a:rPr lang="en-US" dirty="0" smtClean="0"/>
              <a:t>It inhibits many drugs that are not LIPID soluble from reaching brain tissue</a:t>
            </a:r>
          </a:p>
          <a:p>
            <a:endParaRPr lang="en-US" dirty="0"/>
          </a:p>
        </p:txBody>
      </p:sp>
      <p:pic>
        <p:nvPicPr>
          <p:cNvPr id="1026" name="Picture 2" descr="http://antranik.org/wp-content/uploads/2012/04/blood-brain-barrier-comparing-general-and-brain-capillaries-with-astrocy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4677"/>
            <a:ext cx="5286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anatomy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parts of the brain:</a:t>
            </a:r>
          </a:p>
          <a:p>
            <a:r>
              <a:rPr lang="en-US" dirty="0" smtClean="0"/>
              <a:t>1. Cerebrum – largest, sensory and motor functions, higher mental function (memory, reasoning)</a:t>
            </a:r>
          </a:p>
          <a:p>
            <a:r>
              <a:rPr lang="en-US" dirty="0" smtClean="0"/>
              <a:t>2. Cerebellum – coordinate voluntary muscles</a:t>
            </a:r>
          </a:p>
          <a:p>
            <a:r>
              <a:rPr lang="en-US" dirty="0" smtClean="0"/>
              <a:t>3. Brain stem – regulate visceral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458200" cy="2193925"/>
          </a:xfrm>
        </p:spPr>
        <p:txBody>
          <a:bodyPr>
            <a:normAutofit/>
          </a:bodyPr>
          <a:lstStyle/>
          <a:p>
            <a:r>
              <a:rPr lang="en-US" dirty="0" smtClean="0"/>
              <a:t>Divided into paired cerebral hemispheres</a:t>
            </a:r>
          </a:p>
        </p:txBody>
      </p:sp>
      <p:pic>
        <p:nvPicPr>
          <p:cNvPr id="2050" name="Picture 2" descr="http://cerebrumfunction.net/wp-content/uploads/2012/04/cereb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035" y="0"/>
            <a:ext cx="5376566" cy="3581400"/>
          </a:xfrm>
          <a:prstGeom prst="rect">
            <a:avLst/>
          </a:prstGeom>
          <a:noFill/>
        </p:spPr>
      </p:pic>
      <p:pic>
        <p:nvPicPr>
          <p:cNvPr id="2052" name="Picture 4" descr="http://etc.usf.edu/clipart/15500/15556/cerebrum_15556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188277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r>
              <a:rPr lang="en-US" dirty="0" smtClean="0"/>
              <a:t>Covered by gray matter, </a:t>
            </a:r>
            <a:r>
              <a:rPr lang="en-US" dirty="0" err="1" smtClean="0"/>
              <a:t>cerebellar</a:t>
            </a:r>
            <a:r>
              <a:rPr lang="en-US" dirty="0" smtClean="0"/>
              <a:t> cortex</a:t>
            </a:r>
          </a:p>
          <a:p>
            <a:r>
              <a:rPr lang="en-US" dirty="0" smtClean="0"/>
              <a:t>Functions to coordinate voluntary motion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upload.wikimedia.org/wikipedia/commons/a/a7/Cerebellum_NI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03" y="2583180"/>
            <a:ext cx="5873797" cy="427482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828800" y="5867400"/>
            <a:ext cx="472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Regulates visceral functions (autonomic system)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1. Diencephalon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Mesencephalon</a:t>
            </a:r>
            <a:endParaRPr lang="en-US" dirty="0" smtClean="0"/>
          </a:p>
          <a:p>
            <a:r>
              <a:rPr lang="en-US" dirty="0" smtClean="0"/>
              <a:t>3. Pons</a:t>
            </a:r>
          </a:p>
          <a:p>
            <a:r>
              <a:rPr lang="en-US" dirty="0" smtClean="0"/>
              <a:t>4. Medulla oblongata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686</Words>
  <Application>Microsoft Office PowerPoint</Application>
  <PresentationFormat>On-screen Show (4:3)</PresentationFormat>
  <Paragraphs>108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Nervous System - CNS</vt:lpstr>
      <vt:lpstr>Brain Facts</vt:lpstr>
      <vt:lpstr>Protection of the CNS</vt:lpstr>
      <vt:lpstr>Meninges</vt:lpstr>
      <vt:lpstr>Blood-brain barrier</vt:lpstr>
      <vt:lpstr>Brain anatomy and function</vt:lpstr>
      <vt:lpstr>cerebrum</vt:lpstr>
      <vt:lpstr>cerebellum</vt:lpstr>
      <vt:lpstr>Brain stem</vt:lpstr>
      <vt:lpstr>Brain stem</vt:lpstr>
      <vt:lpstr>Brain stem - diencephalon</vt:lpstr>
      <vt:lpstr>Brain stem – mesencephalon (midbrain)</vt:lpstr>
      <vt:lpstr>Brain stem – pons (“the bridge”)</vt:lpstr>
      <vt:lpstr>Brain stem – medulla oblongata</vt:lpstr>
      <vt:lpstr>Cerebral hemispheres</vt:lpstr>
      <vt:lpstr>Left brain / right brain test</vt:lpstr>
      <vt:lpstr>Convolutions of the brain</vt:lpstr>
      <vt:lpstr>Longitudinal fissure</vt:lpstr>
      <vt:lpstr>Transverse fissure</vt:lpstr>
      <vt:lpstr>Lobes of the brain</vt:lpstr>
      <vt:lpstr>Lobes of the brain - functions</vt:lpstr>
      <vt:lpstr>Occipital lobe - vision</vt:lpstr>
      <vt:lpstr>Brain ventricles</vt:lpstr>
      <vt:lpstr>Brain ventricles</vt:lpstr>
      <vt:lpstr>Function of the cerebrospinal fluid</vt:lpstr>
      <vt:lpstr>Pituitary gland</vt:lpstr>
      <vt:lpstr>hippocampus</vt:lpstr>
      <vt:lpstr>amygadala</vt:lpstr>
      <vt:lpstr>Limbic system</vt:lpstr>
      <vt:lpstr>Limbic system</vt:lpstr>
    </vt:vector>
  </TitlesOfParts>
  <Company>Harnett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HCS</dc:creator>
  <cp:lastModifiedBy>HCS</cp:lastModifiedBy>
  <cp:revision>26</cp:revision>
  <dcterms:created xsi:type="dcterms:W3CDTF">2013-11-21T10:26:11Z</dcterms:created>
  <dcterms:modified xsi:type="dcterms:W3CDTF">2014-04-27T12:58:21Z</dcterms:modified>
</cp:coreProperties>
</file>